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0" r:id="rId4"/>
    <p:sldId id="261" r:id="rId5"/>
    <p:sldId id="318" r:id="rId6"/>
    <p:sldId id="262" r:id="rId7"/>
    <p:sldId id="263" r:id="rId8"/>
    <p:sldId id="267" r:id="rId9"/>
    <p:sldId id="283" r:id="rId10"/>
    <p:sldId id="265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04" r:id="rId32"/>
    <p:sldId id="305" r:id="rId33"/>
    <p:sldId id="306" r:id="rId34"/>
    <p:sldId id="307" r:id="rId35"/>
    <p:sldId id="308" r:id="rId36"/>
    <p:sldId id="348" r:id="rId37"/>
    <p:sldId id="347" r:id="rId38"/>
    <p:sldId id="319" r:id="rId39"/>
    <p:sldId id="320" r:id="rId40"/>
    <p:sldId id="322" r:id="rId41"/>
    <p:sldId id="324" r:id="rId42"/>
    <p:sldId id="323" r:id="rId43"/>
    <p:sldId id="326" r:id="rId44"/>
    <p:sldId id="328" r:id="rId45"/>
    <p:sldId id="329" r:id="rId46"/>
    <p:sldId id="325" r:id="rId47"/>
    <p:sldId id="330" r:id="rId48"/>
    <p:sldId id="331" r:id="rId49"/>
    <p:sldId id="332" r:id="rId50"/>
    <p:sldId id="333" r:id="rId51"/>
    <p:sldId id="334" r:id="rId52"/>
    <p:sldId id="335" r:id="rId53"/>
    <p:sldId id="321" r:id="rId54"/>
    <p:sldId id="327" r:id="rId55"/>
    <p:sldId id="271" r:id="rId56"/>
    <p:sldId id="339" r:id="rId57"/>
    <p:sldId id="337" r:id="rId58"/>
    <p:sldId id="338" r:id="rId59"/>
    <p:sldId id="336" r:id="rId60"/>
    <p:sldId id="343" r:id="rId61"/>
    <p:sldId id="272" r:id="rId62"/>
    <p:sldId id="340" r:id="rId63"/>
    <p:sldId id="342" r:id="rId64"/>
    <p:sldId id="341" r:id="rId65"/>
    <p:sldId id="273" r:id="rId66"/>
    <p:sldId id="344" r:id="rId67"/>
    <p:sldId id="346" r:id="rId68"/>
    <p:sldId id="345" r:id="rId69"/>
    <p:sldId id="275" r:id="rId70"/>
    <p:sldId id="349" r:id="rId71"/>
    <p:sldId id="276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277" r:id="rId80"/>
    <p:sldId id="278" r:id="rId81"/>
    <p:sldId id="279" r:id="rId82"/>
    <p:sldId id="357" r:id="rId8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%20Sigfox\export-device-4D54B4-messages%20PROCESADO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%20Sigfox\export-device-4D54B4-messages%20PROCESADO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-sigfox-estadistic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-sigfox-estadistic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%20Sigfox\export-device-4D54B4-messages%20PROCESADO.xlsm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%20Sigfox\export-device-4D54B4-messages%20PROCESADO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-sigfox-estadistica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-sigfox-estadistica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2000" dirty="0"/>
              <a:t>Mensajes diarios periodo</a:t>
            </a:r>
            <a:r>
              <a:rPr lang="es-CL" sz="2000" baseline="0" dirty="0"/>
              <a:t>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Febrero!$D$1</c:f>
              <c:strCache>
                <c:ptCount val="1"/>
                <c:pt idx="0">
                  <c:v>Mensajes perdidos por 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7202085763118677E-17"/>
                  <c:y val="-4.032638477898864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6C5-4F60-B4D4-D69EA8ADEEF6}"/>
                </c:ext>
              </c:extLst>
            </c:dLbl>
            <c:dLbl>
              <c:idx val="3"/>
              <c:layout>
                <c:manualLayout>
                  <c:x val="0"/>
                  <c:y val="-3.781499140721166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6C5-4F60-B4D4-D69EA8ADEEF6}"/>
                </c:ext>
              </c:extLst>
            </c:dLbl>
            <c:dLbl>
              <c:idx val="4"/>
              <c:layout>
                <c:manualLayout>
                  <c:x val="3.4404171526237355E-17"/>
                  <c:y val="-3.279198057216384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6C5-4F60-B4D4-D69EA8ADEEF6}"/>
                </c:ext>
              </c:extLst>
            </c:dLbl>
            <c:dLbl>
              <c:idx val="5"/>
              <c:layout>
                <c:manualLayout>
                  <c:x val="0"/>
                  <c:y val="-2.492323185648822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6C5-4F60-B4D4-D69EA8ADEEF6}"/>
                </c:ext>
              </c:extLst>
            </c:dLbl>
            <c:dLbl>
              <c:idx val="6"/>
              <c:layout>
                <c:manualLayout>
                  <c:x val="-6.880834305247471E-17"/>
                  <c:y val="-2.743462522826519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6C5-4F60-B4D4-D69EA8ADEEF6}"/>
                </c:ext>
              </c:extLst>
            </c:dLbl>
            <c:dLbl>
              <c:idx val="7"/>
              <c:layout>
                <c:manualLayout>
                  <c:x val="0"/>
                  <c:y val="-2.492323185648822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6C5-4F60-B4D4-D69EA8ADEE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numRef>
              <c:f>Febrero!$A$2:$A$18</c:f>
              <c:numCache>
                <c:formatCode>0</c:formatCode>
                <c:ptCount val="17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</c:numCache>
            </c:numRef>
          </c:cat>
          <c:val>
            <c:numRef>
              <c:f>Febrero!$D$2:$D$18</c:f>
              <c:numCache>
                <c:formatCode>General</c:formatCode>
                <c:ptCount val="17"/>
                <c:pt idx="0">
                  <c:v>0</c:v>
                </c:pt>
                <c:pt idx="1">
                  <c:v>7</c:v>
                </c:pt>
                <c:pt idx="2">
                  <c:v>2</c:v>
                </c:pt>
                <c:pt idx="3">
                  <c:v>6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2</c:v>
                </c:pt>
                <c:pt idx="14">
                  <c:v>2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6C5-4F60-B4D4-D69EA8ADEEF6}"/>
            </c:ext>
          </c:extLst>
        </c:ser>
        <c:ser>
          <c:idx val="1"/>
          <c:order val="1"/>
          <c:tx>
            <c:strRef>
              <c:f>Febrero!$E$1</c:f>
              <c:strCache>
                <c:ptCount val="1"/>
                <c:pt idx="0">
                  <c:v>Mensajes enviados por 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Febrero!$A$2:$A$18</c:f>
              <c:numCache>
                <c:formatCode>0</c:formatCode>
                <c:ptCount val="17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</c:numCache>
            </c:numRef>
          </c:cat>
          <c:val>
            <c:numRef>
              <c:f>Febrero!$E$2:$E$18</c:f>
              <c:numCache>
                <c:formatCode>General</c:formatCode>
                <c:ptCount val="17"/>
                <c:pt idx="0">
                  <c:v>96</c:v>
                </c:pt>
                <c:pt idx="1">
                  <c:v>94</c:v>
                </c:pt>
                <c:pt idx="2">
                  <c:v>99</c:v>
                </c:pt>
                <c:pt idx="3">
                  <c:v>95</c:v>
                </c:pt>
                <c:pt idx="4">
                  <c:v>97</c:v>
                </c:pt>
                <c:pt idx="5">
                  <c:v>84</c:v>
                </c:pt>
                <c:pt idx="6">
                  <c:v>98</c:v>
                </c:pt>
                <c:pt idx="7">
                  <c:v>99</c:v>
                </c:pt>
                <c:pt idx="8">
                  <c:v>100</c:v>
                </c:pt>
                <c:pt idx="9">
                  <c:v>101</c:v>
                </c:pt>
                <c:pt idx="10">
                  <c:v>100</c:v>
                </c:pt>
                <c:pt idx="11">
                  <c:v>101</c:v>
                </c:pt>
                <c:pt idx="12">
                  <c:v>100</c:v>
                </c:pt>
                <c:pt idx="13">
                  <c:v>99</c:v>
                </c:pt>
                <c:pt idx="14">
                  <c:v>99</c:v>
                </c:pt>
                <c:pt idx="15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6C5-4F60-B4D4-D69EA8ADEEF6}"/>
            </c:ext>
          </c:extLst>
        </c:ser>
        <c:ser>
          <c:idx val="2"/>
          <c:order val="2"/>
          <c:tx>
            <c:strRef>
              <c:f> </c:f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272B7D9-F071-4896-87E4-54AD3307CB71}" type="CELLRANGE">
                      <a:rPr lang="en-US"/>
                      <a:pPr>
                        <a:defRPr sz="1100"/>
                      </a:pPr>
                      <a:t>[CELLRANGE]</a:t>
                    </a:fld>
                    <a:endParaRPr lang="es-CL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A6C5-4F60-B4D4-D69EA8ADEEF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67F4354-E32D-41D2-BBFA-B237D09DBCF5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A6C5-4F60-B4D4-D69EA8ADEEF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E3A7187-48B1-4FFB-9353-65A44CC4DF8B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A6C5-4F60-B4D4-D69EA8ADEEF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3D0F3B5-0761-4965-A11E-A2D0FC901695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A6C5-4F60-B4D4-D69EA8ADEEF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74AC825-D659-4771-BAC0-8B92E7E30972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A6C5-4F60-B4D4-D69EA8ADEEF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872A4CD-5E88-4646-BA12-9189E6772F7E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A6C5-4F60-B4D4-D69EA8ADEEF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EE6D67C-936D-4078-899B-AF104BD48F42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A6C5-4F60-B4D4-D69EA8ADEEF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0636808-DA99-4A38-8786-B6C031FB7281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A6C5-4F60-B4D4-D69EA8ADEEF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43F94E2-D0BB-4A3A-B98F-4D524F483D6F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A6C5-4F60-B4D4-D69EA8ADEEF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753B265-1F7C-46AC-A561-2316178B86D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A6C5-4F60-B4D4-D69EA8ADEEF6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7717C92-E964-4D13-A872-3620E27BB249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A6C5-4F60-B4D4-D69EA8ADEEF6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987E880-9EED-480A-8E36-6CEFE4C3268F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A6C5-4F60-B4D4-D69EA8ADEEF6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D73B46A-8BAC-445D-935A-31C1AEE26DB1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A6C5-4F60-B4D4-D69EA8ADEEF6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42F1E3A-2A32-4864-ABE8-042351876D06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6C5-4F60-B4D4-D69EA8ADEEF6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A1D5B02-61E5-4B51-BE85-34D923422C97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A6C5-4F60-B4D4-D69EA8ADEEF6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034A0EC6-1544-4F39-B97A-F5D7F0D0A34F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A6C5-4F60-B4D4-D69EA8ADEEF6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A6C5-4F60-B4D4-D69EA8ADEEF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Febrero!$A$2:$A$18</c:f>
              <c:numCache>
                <c:formatCode>0</c:formatCode>
                <c:ptCount val="17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</c:numCache>
            </c:numRef>
          </c:cat>
          <c:val>
            <c:numRef>
              <c:f>Febrero!$F$2:$F$18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Febrero!$G$2:$G$17</c15:f>
                <c15:dlblRangeCache>
                  <c:ptCount val="16"/>
                  <c:pt idx="0">
                    <c:v>96</c:v>
                  </c:pt>
                  <c:pt idx="1">
                    <c:v>101</c:v>
                  </c:pt>
                  <c:pt idx="2">
                    <c:v>101</c:v>
                  </c:pt>
                  <c:pt idx="3">
                    <c:v>101</c:v>
                  </c:pt>
                  <c:pt idx="4">
                    <c:v>101</c:v>
                  </c:pt>
                  <c:pt idx="5">
                    <c:v>86</c:v>
                  </c:pt>
                  <c:pt idx="6">
                    <c:v>101</c:v>
                  </c:pt>
                  <c:pt idx="7">
                    <c:v>101</c:v>
                  </c:pt>
                  <c:pt idx="8">
                    <c:v>101</c:v>
                  </c:pt>
                  <c:pt idx="9">
                    <c:v>101</c:v>
                  </c:pt>
                  <c:pt idx="10">
                    <c:v>101</c:v>
                  </c:pt>
                  <c:pt idx="11">
                    <c:v>101</c:v>
                  </c:pt>
                  <c:pt idx="12">
                    <c:v>101</c:v>
                  </c:pt>
                  <c:pt idx="13">
                    <c:v>101</c:v>
                  </c:pt>
                  <c:pt idx="14">
                    <c:v>101</c:v>
                  </c:pt>
                  <c:pt idx="15">
                    <c:v>29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A6C5-4F60-B4D4-D69EA8ADEEF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05814783"/>
        <c:axId val="389619823"/>
      </c:barChart>
      <c:catAx>
        <c:axId val="60581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89619823"/>
        <c:crosses val="autoZero"/>
        <c:auto val="1"/>
        <c:lblAlgn val="ctr"/>
        <c:lblOffset val="100"/>
        <c:noMultiLvlLbl val="0"/>
      </c:catAx>
      <c:valAx>
        <c:axId val="38961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Mensajes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0581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CL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2000" noProof="0" dirty="0"/>
              <a:t>Calidad de señal en % periodo</a:t>
            </a:r>
            <a:r>
              <a:rPr lang="es-CL" sz="2000" baseline="0" noProof="0" dirty="0"/>
              <a:t> 1</a:t>
            </a:r>
            <a:endParaRPr lang="es-CL" sz="2000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CL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Febrero!$B$1</c:f>
              <c:strCache>
                <c:ptCount val="1"/>
                <c:pt idx="0">
                  <c:v>Promedio diario en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Febrero!$A$2:$A$18</c:f>
              <c:numCache>
                <c:formatCode>0</c:formatCode>
                <c:ptCount val="17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</c:numCache>
            </c:numRef>
          </c:cat>
          <c:val>
            <c:numRef>
              <c:f>Febrero!$B$2:$B$18</c:f>
              <c:numCache>
                <c:formatCode>0%</c:formatCode>
                <c:ptCount val="17"/>
                <c:pt idx="0">
                  <c:v>0.48177083333333298</c:v>
                </c:pt>
                <c:pt idx="1">
                  <c:v>0.46542553191489394</c:v>
                </c:pt>
                <c:pt idx="2">
                  <c:v>0.46717171717171702</c:v>
                </c:pt>
                <c:pt idx="3">
                  <c:v>0.48684210526315802</c:v>
                </c:pt>
                <c:pt idx="4">
                  <c:v>0.47680412371133996</c:v>
                </c:pt>
                <c:pt idx="5">
                  <c:v>0.476190476190476</c:v>
                </c:pt>
                <c:pt idx="6">
                  <c:v>0.46683673469387799</c:v>
                </c:pt>
                <c:pt idx="7">
                  <c:v>0.46969696969696995</c:v>
                </c:pt>
                <c:pt idx="8">
                  <c:v>0.45750000000000002</c:v>
                </c:pt>
                <c:pt idx="9">
                  <c:v>0.49504950495049499</c:v>
                </c:pt>
                <c:pt idx="10">
                  <c:v>0.49249999999999999</c:v>
                </c:pt>
                <c:pt idx="11">
                  <c:v>0.48267326732673299</c:v>
                </c:pt>
                <c:pt idx="12">
                  <c:v>0.47499999999999998</c:v>
                </c:pt>
                <c:pt idx="13">
                  <c:v>0.47474747474747503</c:v>
                </c:pt>
                <c:pt idx="14">
                  <c:v>0.48989898989898994</c:v>
                </c:pt>
                <c:pt idx="15">
                  <c:v>0.49137931034482796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F7-4E89-ADA8-2A7A9E4B4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6705519"/>
        <c:axId val="520872447"/>
      </c:barChart>
      <c:catAx>
        <c:axId val="5267055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Dias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20872447"/>
        <c:crosses val="autoZero"/>
        <c:auto val="1"/>
        <c:lblAlgn val="ctr"/>
        <c:lblOffset val="100"/>
        <c:noMultiLvlLbl val="0"/>
      </c:catAx>
      <c:valAx>
        <c:axId val="52087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Calidad de señal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26705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SNR por día en el periodo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Febrero!$D$1</c:f>
              <c:strCache>
                <c:ptCount val="1"/>
                <c:pt idx="0">
                  <c:v>SNR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Febrero!$A$2:$A$16</c:f>
              <c:numCache>
                <c:formatCode>0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Febrero!$D$2:$D$16</c:f>
              <c:numCache>
                <c:formatCode>General</c:formatCode>
                <c:ptCount val="15"/>
                <c:pt idx="0">
                  <c:v>14.34</c:v>
                </c:pt>
                <c:pt idx="1">
                  <c:v>13.01</c:v>
                </c:pt>
                <c:pt idx="2">
                  <c:v>14.34</c:v>
                </c:pt>
                <c:pt idx="3">
                  <c:v>13.92</c:v>
                </c:pt>
                <c:pt idx="4">
                  <c:v>14.55</c:v>
                </c:pt>
                <c:pt idx="5">
                  <c:v>12.75</c:v>
                </c:pt>
                <c:pt idx="6">
                  <c:v>13.18</c:v>
                </c:pt>
                <c:pt idx="7">
                  <c:v>13.46</c:v>
                </c:pt>
                <c:pt idx="8">
                  <c:v>15.04</c:v>
                </c:pt>
                <c:pt idx="9">
                  <c:v>14.59</c:v>
                </c:pt>
                <c:pt idx="10">
                  <c:v>15.14</c:v>
                </c:pt>
                <c:pt idx="11">
                  <c:v>14.12</c:v>
                </c:pt>
                <c:pt idx="12">
                  <c:v>14.03</c:v>
                </c:pt>
                <c:pt idx="13">
                  <c:v>15.51</c:v>
                </c:pt>
                <c:pt idx="14">
                  <c:v>14.94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23-467F-AC24-35F45DF566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40"/>
        <c:axId val="610812255"/>
        <c:axId val="391955487"/>
      </c:barChart>
      <c:catAx>
        <c:axId val="610812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91955487"/>
        <c:crosses val="autoZero"/>
        <c:auto val="1"/>
        <c:lblAlgn val="ctr"/>
        <c:lblOffset val="100"/>
        <c:noMultiLvlLbl val="0"/>
      </c:catAx>
      <c:valAx>
        <c:axId val="391955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SNR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10812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CL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2000" noProof="0" dirty="0"/>
              <a:t>RSSI por día en el periodo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CL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7.595629350678991E-2"/>
          <c:y val="0.18390389346908928"/>
          <c:w val="0.91075868233862067"/>
          <c:h val="0.76329786378350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Febrero!$E$1</c:f>
              <c:strCache>
                <c:ptCount val="1"/>
                <c:pt idx="0">
                  <c:v>RSSI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Febrero!$A$2:$A$16</c:f>
              <c:numCache>
                <c:formatCode>0</c:formatCode>
                <c:ptCount val="15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numCache>
            </c:numRef>
          </c:cat>
          <c:val>
            <c:numRef>
              <c:f>Febrero!$E$2:$E$16</c:f>
              <c:numCache>
                <c:formatCode>General</c:formatCode>
                <c:ptCount val="15"/>
                <c:pt idx="0">
                  <c:v>-115</c:v>
                </c:pt>
                <c:pt idx="1">
                  <c:v>-116</c:v>
                </c:pt>
                <c:pt idx="2">
                  <c:v>-119</c:v>
                </c:pt>
                <c:pt idx="3">
                  <c:v>-119</c:v>
                </c:pt>
                <c:pt idx="4">
                  <c:v>-118</c:v>
                </c:pt>
                <c:pt idx="5">
                  <c:v>-117</c:v>
                </c:pt>
                <c:pt idx="6">
                  <c:v>-118</c:v>
                </c:pt>
                <c:pt idx="7">
                  <c:v>-118</c:v>
                </c:pt>
                <c:pt idx="8">
                  <c:v>-116</c:v>
                </c:pt>
                <c:pt idx="9">
                  <c:v>-116</c:v>
                </c:pt>
                <c:pt idx="10">
                  <c:v>-116</c:v>
                </c:pt>
                <c:pt idx="11">
                  <c:v>-117</c:v>
                </c:pt>
                <c:pt idx="12">
                  <c:v>-117</c:v>
                </c:pt>
                <c:pt idx="13">
                  <c:v>-116</c:v>
                </c:pt>
                <c:pt idx="14">
                  <c:v>-117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90-4176-8D91-7799A6F089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40"/>
        <c:axId val="610812255"/>
        <c:axId val="391955487"/>
      </c:barChart>
      <c:catAx>
        <c:axId val="610812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layout>
            <c:manualLayout>
              <c:xMode val="edge"/>
              <c:yMode val="edge"/>
              <c:x val="0.48462940773707636"/>
              <c:y val="0.111814113268148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100" b="1" i="0" u="none" strike="noStrike" kern="1200" baseline="0">
                <a:solidFill>
                  <a:schemeClr val="bg1">
                    <a:alpha val="97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91955487"/>
        <c:crosses val="autoZero"/>
        <c:auto val="1"/>
        <c:lblAlgn val="ctr"/>
        <c:lblOffset val="100"/>
        <c:noMultiLvlLbl val="0"/>
      </c:catAx>
      <c:valAx>
        <c:axId val="391955487"/>
        <c:scaling>
          <c:orientation val="minMax"/>
          <c:max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RSSI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10812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2000"/>
              <a:t>Mensajes diarios periodo</a:t>
            </a:r>
            <a:r>
              <a:rPr lang="es-CL" sz="2000" baseline="0"/>
              <a:t> 2</a:t>
            </a:r>
          </a:p>
        </c:rich>
      </c:tx>
      <c:layout>
        <c:manualLayout>
          <c:xMode val="edge"/>
          <c:yMode val="edge"/>
          <c:x val="0.3383297196546084"/>
          <c:y val="1.4856120117536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Marzo!$D$1</c:f>
              <c:strCache>
                <c:ptCount val="1"/>
                <c:pt idx="0">
                  <c:v>Mensajes perdidos por 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2.056746683433922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31-41AA-BB05-894359C082F3}"/>
                </c:ext>
              </c:extLst>
            </c:dLbl>
            <c:dLbl>
              <c:idx val="1"/>
              <c:layout>
                <c:manualLayout>
                  <c:x val="-1.7202085763118677E-17"/>
                  <c:y val="-4.032638477898864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31-41AA-BB05-894359C082F3}"/>
                </c:ext>
              </c:extLst>
            </c:dLbl>
            <c:dLbl>
              <c:idx val="2"/>
              <c:layout>
                <c:manualLayout>
                  <c:x val="0"/>
                  <c:y val="-5.811706652068868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9031-41AA-BB05-894359C082F3}"/>
                </c:ext>
              </c:extLst>
            </c:dLbl>
            <c:dLbl>
              <c:idx val="3"/>
              <c:layout>
                <c:manualLayout>
                  <c:x val="2.2141451144382595E-17"/>
                  <c:y val="-6.408281774479482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31-41AA-BB05-894359C082F3}"/>
                </c:ext>
              </c:extLst>
            </c:dLbl>
            <c:dLbl>
              <c:idx val="4"/>
              <c:layout>
                <c:manualLayout>
                  <c:x val="0"/>
                  <c:y val="-6.781569255249775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31-41AA-BB05-894359C082F3}"/>
                </c:ext>
              </c:extLst>
            </c:dLbl>
            <c:dLbl>
              <c:idx val="5"/>
              <c:layout>
                <c:manualLayout>
                  <c:x val="-4.428290228876519E-17"/>
                  <c:y val="-4.827227854972424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031-41AA-BB05-894359C082F3}"/>
                </c:ext>
              </c:extLst>
            </c:dLbl>
            <c:dLbl>
              <c:idx val="6"/>
              <c:layout>
                <c:manualLayout>
                  <c:x val="-4.428290228876519E-17"/>
                  <c:y val="-6.829554495651693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31-41AA-BB05-894359C082F3}"/>
                </c:ext>
              </c:extLst>
            </c:dLbl>
            <c:dLbl>
              <c:idx val="7"/>
              <c:layout>
                <c:manualLayout>
                  <c:x val="0"/>
                  <c:y val="-5.41095635411453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31-41AA-BB05-894359C082F3}"/>
                </c:ext>
              </c:extLst>
            </c:dLbl>
            <c:dLbl>
              <c:idx val="8"/>
              <c:layout>
                <c:manualLayout>
                  <c:x val="0"/>
                  <c:y val="-3.683855402637074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9031-41AA-BB05-894359C082F3}"/>
                </c:ext>
              </c:extLst>
            </c:dLbl>
            <c:dLbl>
              <c:idx val="9"/>
              <c:layout>
                <c:manualLayout>
                  <c:x val="0"/>
                  <c:y val="-6.137514484050653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9031-41AA-BB05-894359C082F3}"/>
                </c:ext>
              </c:extLst>
            </c:dLbl>
            <c:dLbl>
              <c:idx val="10"/>
              <c:layout>
                <c:manualLayout>
                  <c:x val="-8.856580457753038E-17"/>
                  <c:y val="-3.649934801663304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9031-41AA-BB05-894359C082F3}"/>
                </c:ext>
              </c:extLst>
            </c:dLbl>
            <c:dLbl>
              <c:idx val="11"/>
              <c:layout>
                <c:manualLayout>
                  <c:x val="0"/>
                  <c:y val="-3.341110251605368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9031-41AA-BB05-894359C082F3}"/>
                </c:ext>
              </c:extLst>
            </c:dLbl>
            <c:dLbl>
              <c:idx val="12"/>
              <c:layout>
                <c:manualLayout>
                  <c:x val="-8.856580457753038E-17"/>
                  <c:y val="-3.341110251605368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9031-41AA-BB05-894359C082F3}"/>
                </c:ext>
              </c:extLst>
            </c:dLbl>
            <c:dLbl>
              <c:idx val="13"/>
              <c:layout>
                <c:manualLayout>
                  <c:x val="-8.856580457753038E-17"/>
                  <c:y val="-3.032285701547442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9031-41AA-BB05-894359C082F3}"/>
                </c:ext>
              </c:extLst>
            </c:dLbl>
            <c:dLbl>
              <c:idx val="14"/>
              <c:layout>
                <c:manualLayout>
                  <c:x val="0"/>
                  <c:y val="-3.032285701547442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9031-41AA-BB05-894359C082F3}"/>
                </c:ext>
              </c:extLst>
            </c:dLbl>
            <c:dLbl>
              <c:idx val="15"/>
              <c:layout>
                <c:manualLayout>
                  <c:x val="-8.856580457753038E-17"/>
                  <c:y val="-4.576408451837113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9031-41AA-BB05-894359C082F3}"/>
                </c:ext>
              </c:extLst>
            </c:dLbl>
            <c:dLbl>
              <c:idx val="16"/>
              <c:layout>
                <c:manualLayout>
                  <c:x val="0"/>
                  <c:y val="-3.958759351721240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9031-41AA-BB05-894359C082F3}"/>
                </c:ext>
              </c:extLst>
            </c:dLbl>
            <c:dLbl>
              <c:idx val="18"/>
              <c:layout>
                <c:manualLayout>
                  <c:x val="0"/>
                  <c:y val="-3.941799051234355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9031-41AA-BB05-894359C082F3}"/>
                </c:ext>
              </c:extLst>
            </c:dLbl>
            <c:dLbl>
              <c:idx val="19"/>
              <c:layout>
                <c:manualLayout>
                  <c:x val="0"/>
                  <c:y val="-8.316269616380075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9031-41AA-BB05-894359C082F3}"/>
                </c:ext>
              </c:extLst>
            </c:dLbl>
            <c:dLbl>
              <c:idx val="20"/>
              <c:layout>
                <c:manualLayout>
                  <c:x val="-1.7713160915506076E-16"/>
                  <c:y val="-7.406733285256167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9031-41AA-BB05-894359C082F3}"/>
                </c:ext>
              </c:extLst>
            </c:dLbl>
            <c:dLbl>
              <c:idx val="21"/>
              <c:layout>
                <c:manualLayout>
                  <c:x val="0"/>
                  <c:y val="-5.536825684421675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9031-41AA-BB05-894359C082F3}"/>
                </c:ext>
              </c:extLst>
            </c:dLbl>
            <c:dLbl>
              <c:idx val="22"/>
              <c:layout>
                <c:manualLayout>
                  <c:x val="-1.7713160915506076E-16"/>
                  <c:y val="-3.958759351721240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9031-41AA-BB05-894359C082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Marzo!$D$2:$D$25</c:f>
              <c:numCache>
                <c:formatCode>General</c:formatCode>
                <c:ptCount val="24"/>
                <c:pt idx="0">
                  <c:v>2</c:v>
                </c:pt>
                <c:pt idx="1">
                  <c:v>8</c:v>
                </c:pt>
                <c:pt idx="2">
                  <c:v>12</c:v>
                </c:pt>
                <c:pt idx="3">
                  <c:v>15</c:v>
                </c:pt>
                <c:pt idx="4">
                  <c:v>17</c:v>
                </c:pt>
                <c:pt idx="5">
                  <c:v>9</c:v>
                </c:pt>
                <c:pt idx="6">
                  <c:v>16</c:v>
                </c:pt>
                <c:pt idx="7">
                  <c:v>12</c:v>
                </c:pt>
                <c:pt idx="8">
                  <c:v>7</c:v>
                </c:pt>
                <c:pt idx="9">
                  <c:v>14</c:v>
                </c:pt>
                <c:pt idx="10">
                  <c:v>5</c:v>
                </c:pt>
                <c:pt idx="11">
                  <c:v>4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8</c:v>
                </c:pt>
                <c:pt idx="16">
                  <c:v>6</c:v>
                </c:pt>
                <c:pt idx="17">
                  <c:v>2</c:v>
                </c:pt>
                <c:pt idx="18">
                  <c:v>5</c:v>
                </c:pt>
                <c:pt idx="19">
                  <c:v>22</c:v>
                </c:pt>
                <c:pt idx="20">
                  <c:v>20</c:v>
                </c:pt>
                <c:pt idx="21">
                  <c:v>13</c:v>
                </c:pt>
                <c:pt idx="22">
                  <c:v>6</c:v>
                </c:pt>
                <c:pt idx="2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031-41AA-BB05-894359C082F3}"/>
            </c:ext>
          </c:extLst>
        </c:ser>
        <c:ser>
          <c:idx val="1"/>
          <c:order val="1"/>
          <c:tx>
            <c:strRef>
              <c:f>Marzo!$E$1</c:f>
              <c:strCache>
                <c:ptCount val="1"/>
                <c:pt idx="0">
                  <c:v>Mensajes enviados por 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Marzo!$E$2:$E$25</c:f>
              <c:numCache>
                <c:formatCode>General</c:formatCode>
                <c:ptCount val="24"/>
                <c:pt idx="0">
                  <c:v>5</c:v>
                </c:pt>
                <c:pt idx="1">
                  <c:v>93</c:v>
                </c:pt>
                <c:pt idx="2">
                  <c:v>89</c:v>
                </c:pt>
                <c:pt idx="3">
                  <c:v>86</c:v>
                </c:pt>
                <c:pt idx="4">
                  <c:v>87</c:v>
                </c:pt>
                <c:pt idx="5">
                  <c:v>91</c:v>
                </c:pt>
                <c:pt idx="6">
                  <c:v>84</c:v>
                </c:pt>
                <c:pt idx="7">
                  <c:v>91</c:v>
                </c:pt>
                <c:pt idx="8">
                  <c:v>92</c:v>
                </c:pt>
                <c:pt idx="9">
                  <c:v>87</c:v>
                </c:pt>
                <c:pt idx="10">
                  <c:v>96</c:v>
                </c:pt>
                <c:pt idx="11">
                  <c:v>97</c:v>
                </c:pt>
                <c:pt idx="12">
                  <c:v>95</c:v>
                </c:pt>
                <c:pt idx="13">
                  <c:v>97</c:v>
                </c:pt>
                <c:pt idx="14">
                  <c:v>98</c:v>
                </c:pt>
                <c:pt idx="15">
                  <c:v>93</c:v>
                </c:pt>
                <c:pt idx="16">
                  <c:v>95</c:v>
                </c:pt>
                <c:pt idx="17">
                  <c:v>98</c:v>
                </c:pt>
                <c:pt idx="18">
                  <c:v>96</c:v>
                </c:pt>
                <c:pt idx="19">
                  <c:v>79</c:v>
                </c:pt>
                <c:pt idx="20">
                  <c:v>82</c:v>
                </c:pt>
                <c:pt idx="21">
                  <c:v>87</c:v>
                </c:pt>
                <c:pt idx="22">
                  <c:v>91</c:v>
                </c:pt>
                <c:pt idx="23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31-41AA-BB05-894359C082F3}"/>
            </c:ext>
          </c:extLst>
        </c:ser>
        <c:ser>
          <c:idx val="2"/>
          <c:order val="2"/>
          <c:tx>
            <c:strRef>
              <c:f>Marzo!$G$1</c:f>
              <c:strCache>
                <c:ptCount val="1"/>
                <c:pt idx="0">
                  <c:v>Total mensajes por dia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E44518D-FFDD-463E-808A-C7548DB3F275}" type="CELLRANGE">
                      <a:rPr lang="en-US"/>
                      <a:pPr>
                        <a:defRPr sz="1100"/>
                      </a:pPr>
                      <a:t>[CELLRANGE]</a:t>
                    </a:fld>
                    <a:endParaRPr lang="es-CL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031-41AA-BB05-894359C082F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75D233A-DC93-4D2D-BD67-EE81C264B527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9031-41AA-BB05-894359C082F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AF8C56B-B3D2-4A52-9B46-918B500FD8AE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9031-41AA-BB05-894359C082F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DCC9E30-A20A-438F-A440-3F95A6E11868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9031-41AA-BB05-894359C082F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6516944-91A5-49CB-84BF-D36C5CD8A582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9031-41AA-BB05-894359C082F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59AD7AB-23D9-44C4-88CC-9DB71F79CB6E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9031-41AA-BB05-894359C082F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E69D018-017D-407C-AB13-773FCCFB6F70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9031-41AA-BB05-894359C082F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0733545-0C52-48C4-BC06-77AA42EB2560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9031-41AA-BB05-894359C082F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C7C9280-265C-4987-B99F-12F7EA83324D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9031-41AA-BB05-894359C082F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99DC481-61DC-4812-BC42-A69E88056D35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9031-41AA-BB05-894359C082F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996D9DB-248B-4EA9-8AB6-7200F431CAAD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9031-41AA-BB05-894359C082F3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F7D8F67-7570-498C-917B-52A76849D050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9031-41AA-BB05-894359C082F3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5D33F976-037C-486F-B766-67E74EBDFB1A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9031-41AA-BB05-894359C082F3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A0BCA20-9FC5-417D-B3DE-0148439BC3F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9031-41AA-BB05-894359C082F3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83D9AC0-0F3B-4A25-B07C-C06BE46BB1E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9031-41AA-BB05-894359C082F3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F0BAA6FE-B68F-4750-80C3-EA5E4A7E6D74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9031-41AA-BB05-894359C082F3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9DD6EB8-B3FD-4D0A-AC3D-8104F53DED3A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9031-41AA-BB05-894359C082F3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718B5BBC-D871-45E7-8F71-528146E94D44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9031-41AA-BB05-894359C082F3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2DBD0445-E018-46D8-AA4F-B2771A3177D0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9031-41AA-BB05-894359C082F3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ED75905B-4EF4-48A8-99ED-E58312DCC8B8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9031-41AA-BB05-894359C082F3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6D63088-F8C4-4AE1-B158-9C3EB682355C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9031-41AA-BB05-894359C082F3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02F2A83-BEBB-4C71-96AB-99DAF0C56029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9031-41AA-BB05-894359C082F3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0B472439-E806-417B-9729-3C8DC55E3172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9031-41AA-BB05-894359C082F3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8D139B9F-8792-4F0C-BAF5-7610EC2431EE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9031-41AA-BB05-894359C082F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Marzo!$F$2:$F$25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Marzo!$G$2:$G$25</c15:f>
                <c15:dlblRangeCache>
                  <c:ptCount val="24"/>
                  <c:pt idx="0">
                    <c:v>7</c:v>
                  </c:pt>
                  <c:pt idx="1">
                    <c:v>101</c:v>
                  </c:pt>
                  <c:pt idx="2">
                    <c:v>101</c:v>
                  </c:pt>
                  <c:pt idx="3">
                    <c:v>101</c:v>
                  </c:pt>
                  <c:pt idx="4">
                    <c:v>104</c:v>
                  </c:pt>
                  <c:pt idx="5">
                    <c:v>100</c:v>
                  </c:pt>
                  <c:pt idx="6">
                    <c:v>100</c:v>
                  </c:pt>
                  <c:pt idx="7">
                    <c:v>103</c:v>
                  </c:pt>
                  <c:pt idx="8">
                    <c:v>99</c:v>
                  </c:pt>
                  <c:pt idx="9">
                    <c:v>101</c:v>
                  </c:pt>
                  <c:pt idx="10">
                    <c:v>101</c:v>
                  </c:pt>
                  <c:pt idx="11">
                    <c:v>101</c:v>
                  </c:pt>
                  <c:pt idx="12">
                    <c:v>99</c:v>
                  </c:pt>
                  <c:pt idx="13">
                    <c:v>100</c:v>
                  </c:pt>
                  <c:pt idx="14">
                    <c:v>101</c:v>
                  </c:pt>
                  <c:pt idx="15">
                    <c:v>101</c:v>
                  </c:pt>
                  <c:pt idx="16">
                    <c:v>101</c:v>
                  </c:pt>
                  <c:pt idx="17">
                    <c:v>100</c:v>
                  </c:pt>
                  <c:pt idx="18">
                    <c:v>101</c:v>
                  </c:pt>
                  <c:pt idx="19">
                    <c:v>101</c:v>
                  </c:pt>
                  <c:pt idx="20">
                    <c:v>102</c:v>
                  </c:pt>
                  <c:pt idx="21">
                    <c:v>100</c:v>
                  </c:pt>
                  <c:pt idx="22">
                    <c:v>97</c:v>
                  </c:pt>
                  <c:pt idx="23">
                    <c:v>100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1-9031-41AA-BB05-894359C082F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05814783"/>
        <c:axId val="389619823"/>
      </c:barChart>
      <c:catAx>
        <c:axId val="60581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89619823"/>
        <c:crosses val="autoZero"/>
        <c:auto val="1"/>
        <c:lblAlgn val="ctr"/>
        <c:lblOffset val="100"/>
        <c:noMultiLvlLbl val="0"/>
      </c:catAx>
      <c:valAx>
        <c:axId val="38961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Mensajes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0581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Calidad de señal en % periodo</a:t>
            </a:r>
            <a:r>
              <a:rPr lang="en-US" sz="2000" baseline="0"/>
              <a:t> 2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Marzo!$B$1</c:f>
              <c:strCache>
                <c:ptCount val="1"/>
                <c:pt idx="0">
                  <c:v>Promedio diario en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Marzo!$B$2:$B$25</c:f>
              <c:numCache>
                <c:formatCode>0.0</c:formatCode>
                <c:ptCount val="24"/>
                <c:pt idx="0">
                  <c:v>35</c:v>
                </c:pt>
                <c:pt idx="1">
                  <c:v>44.354838709677416</c:v>
                </c:pt>
                <c:pt idx="2">
                  <c:v>45.224719101123597</c:v>
                </c:pt>
                <c:pt idx="3">
                  <c:v>44.186046511627907</c:v>
                </c:pt>
                <c:pt idx="4">
                  <c:v>46.264367816091955</c:v>
                </c:pt>
                <c:pt idx="5">
                  <c:v>42.582417582417584</c:v>
                </c:pt>
                <c:pt idx="6">
                  <c:v>42.857142857142854</c:v>
                </c:pt>
                <c:pt idx="7">
                  <c:v>42.582417582417584</c:v>
                </c:pt>
                <c:pt idx="8">
                  <c:v>41.304347826086953</c:v>
                </c:pt>
                <c:pt idx="9">
                  <c:v>43.96551724137931</c:v>
                </c:pt>
                <c:pt idx="10">
                  <c:v>45.572916666666664</c:v>
                </c:pt>
                <c:pt idx="11">
                  <c:v>49.484536082474229</c:v>
                </c:pt>
                <c:pt idx="12">
                  <c:v>47.89473684210526</c:v>
                </c:pt>
                <c:pt idx="13">
                  <c:v>49.226804123711339</c:v>
                </c:pt>
                <c:pt idx="14">
                  <c:v>48.469387755102041</c:v>
                </c:pt>
                <c:pt idx="15">
                  <c:v>45.698924731182792</c:v>
                </c:pt>
                <c:pt idx="16">
                  <c:v>48.157894736842103</c:v>
                </c:pt>
                <c:pt idx="17">
                  <c:v>48.469387755102041</c:v>
                </c:pt>
                <c:pt idx="18">
                  <c:v>47.916666666666664</c:v>
                </c:pt>
                <c:pt idx="19">
                  <c:v>44.303797468354432</c:v>
                </c:pt>
                <c:pt idx="20">
                  <c:v>43.597560975609753</c:v>
                </c:pt>
                <c:pt idx="21">
                  <c:v>45.402298850574709</c:v>
                </c:pt>
                <c:pt idx="22">
                  <c:v>48.626373626373628</c:v>
                </c:pt>
                <c:pt idx="23">
                  <c:v>47.282608695652172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9-443B-AD1D-ED9B5AB9F3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26705519"/>
        <c:axId val="520872447"/>
      </c:barChart>
      <c:catAx>
        <c:axId val="5267055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20872447"/>
        <c:crosses val="autoZero"/>
        <c:auto val="1"/>
        <c:lblAlgn val="ctr"/>
        <c:lblOffset val="100"/>
        <c:noMultiLvlLbl val="0"/>
      </c:catAx>
      <c:valAx>
        <c:axId val="52087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Calidad de señal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26705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SNR por día en el periodo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Marzo!$D$1</c:f>
              <c:strCache>
                <c:ptCount val="1"/>
                <c:pt idx="0">
                  <c:v>SNR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Marzo!$D$2:$D$25</c:f>
              <c:numCache>
                <c:formatCode>General</c:formatCode>
                <c:ptCount val="24"/>
                <c:pt idx="0">
                  <c:v>11.41</c:v>
                </c:pt>
                <c:pt idx="1">
                  <c:v>12.03</c:v>
                </c:pt>
                <c:pt idx="2">
                  <c:v>11.88</c:v>
                </c:pt>
                <c:pt idx="3">
                  <c:v>12.75</c:v>
                </c:pt>
                <c:pt idx="4">
                  <c:v>11.87</c:v>
                </c:pt>
                <c:pt idx="5">
                  <c:v>11.18</c:v>
                </c:pt>
                <c:pt idx="6">
                  <c:v>11.45</c:v>
                </c:pt>
                <c:pt idx="7">
                  <c:v>10.57</c:v>
                </c:pt>
                <c:pt idx="8">
                  <c:v>11.65</c:v>
                </c:pt>
                <c:pt idx="9">
                  <c:v>12.9</c:v>
                </c:pt>
                <c:pt idx="10">
                  <c:v>12.77</c:v>
                </c:pt>
                <c:pt idx="11">
                  <c:v>13.22</c:v>
                </c:pt>
                <c:pt idx="12">
                  <c:v>13.75</c:v>
                </c:pt>
                <c:pt idx="13">
                  <c:v>13.47</c:v>
                </c:pt>
                <c:pt idx="14">
                  <c:v>12.73</c:v>
                </c:pt>
                <c:pt idx="15">
                  <c:v>13.61</c:v>
                </c:pt>
                <c:pt idx="16">
                  <c:v>11.8</c:v>
                </c:pt>
                <c:pt idx="17">
                  <c:v>11.21</c:v>
                </c:pt>
                <c:pt idx="18">
                  <c:v>11.06</c:v>
                </c:pt>
                <c:pt idx="19">
                  <c:v>9.58</c:v>
                </c:pt>
                <c:pt idx="20">
                  <c:v>10.41</c:v>
                </c:pt>
                <c:pt idx="21">
                  <c:v>10.7</c:v>
                </c:pt>
                <c:pt idx="22">
                  <c:v>12.05</c:v>
                </c:pt>
                <c:pt idx="23">
                  <c:v>9.52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6-4333-ADB9-1968CBCF970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40"/>
        <c:axId val="610812255"/>
        <c:axId val="391955487"/>
      </c:barChart>
      <c:catAx>
        <c:axId val="610812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91955487"/>
        <c:crosses val="autoZero"/>
        <c:auto val="1"/>
        <c:lblAlgn val="ctr"/>
        <c:lblOffset val="100"/>
        <c:noMultiLvlLbl val="0"/>
      </c:catAx>
      <c:valAx>
        <c:axId val="391955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SNR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10812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RSSI por día en el periodo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7.595629350678991E-2"/>
          <c:y val="0.16966091809002196"/>
          <c:w val="0.91075868233862067"/>
          <c:h val="0.791798292846935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Marzo!$E$1</c:f>
              <c:strCache>
                <c:ptCount val="1"/>
                <c:pt idx="0">
                  <c:v>RSSI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Marzo!$E$2:$E$25</c:f>
              <c:numCache>
                <c:formatCode>General</c:formatCode>
                <c:ptCount val="24"/>
                <c:pt idx="0">
                  <c:v>-119</c:v>
                </c:pt>
                <c:pt idx="1">
                  <c:v>-120</c:v>
                </c:pt>
                <c:pt idx="2">
                  <c:v>-121</c:v>
                </c:pt>
                <c:pt idx="3">
                  <c:v>-119</c:v>
                </c:pt>
                <c:pt idx="4">
                  <c:v>-120</c:v>
                </c:pt>
                <c:pt idx="5">
                  <c:v>-121</c:v>
                </c:pt>
                <c:pt idx="6">
                  <c:v>-120</c:v>
                </c:pt>
                <c:pt idx="7">
                  <c:v>-122</c:v>
                </c:pt>
                <c:pt idx="8">
                  <c:v>-120</c:v>
                </c:pt>
                <c:pt idx="9">
                  <c:v>-121</c:v>
                </c:pt>
                <c:pt idx="10">
                  <c:v>-121</c:v>
                </c:pt>
                <c:pt idx="11">
                  <c:v>-119</c:v>
                </c:pt>
                <c:pt idx="12">
                  <c:v>-118</c:v>
                </c:pt>
                <c:pt idx="13">
                  <c:v>-119</c:v>
                </c:pt>
                <c:pt idx="14">
                  <c:v>-120</c:v>
                </c:pt>
                <c:pt idx="15">
                  <c:v>-119</c:v>
                </c:pt>
                <c:pt idx="16">
                  <c:v>-119</c:v>
                </c:pt>
                <c:pt idx="17">
                  <c:v>-119</c:v>
                </c:pt>
                <c:pt idx="18">
                  <c:v>-120</c:v>
                </c:pt>
                <c:pt idx="19">
                  <c:v>-121</c:v>
                </c:pt>
                <c:pt idx="20">
                  <c:v>-120</c:v>
                </c:pt>
                <c:pt idx="21">
                  <c:v>-119</c:v>
                </c:pt>
                <c:pt idx="22">
                  <c:v>-117</c:v>
                </c:pt>
                <c:pt idx="23">
                  <c:v>-120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9C-4600-A828-B12F210733D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40"/>
        <c:axId val="610812255"/>
        <c:axId val="391955487"/>
      </c:barChart>
      <c:catAx>
        <c:axId val="610812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layout>
            <c:manualLayout>
              <c:xMode val="edge"/>
              <c:yMode val="edge"/>
              <c:x val="0.50051047966830231"/>
              <c:y val="0.103058185781017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bg1">
                    <a:alpha val="97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91955487"/>
        <c:crosses val="autoZero"/>
        <c:auto val="1"/>
        <c:lblAlgn val="ctr"/>
        <c:lblOffset val="100"/>
        <c:noMultiLvlLbl val="0"/>
      </c:catAx>
      <c:valAx>
        <c:axId val="391955487"/>
        <c:scaling>
          <c:orientation val="minMax"/>
          <c:max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RSSI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10812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B2334-38F4-57B7-7D35-A71A4647D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5406D3-D3BC-97E8-7EA5-2A14E3326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E17D66-81B0-F3F3-845D-316EEB82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9EC333-1987-293F-7EC4-62208C34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0BB9B-DB80-A6D7-6337-23AB0993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089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1177F-3EA6-D167-F464-726E7D1E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F0FD57-1C6F-2940-8B98-ADD71EDE7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6CD4F2-BB06-424B-C648-790C9A10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FF087C-A8E4-C9B4-72F1-44005A85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161E80-BC42-71C7-8A7E-223682BA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92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A8672E-AFE1-8BB0-F928-F452B097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5478AA-4FEC-3100-ED96-EB45B304C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F1E501-76F3-4EE4-6E7B-CF4F76C8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DAE4AB-80D9-272C-2C33-26E890ED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C574B3-FBD5-79F2-1B79-9EF90865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164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129A7-E77E-A86E-63BA-3B857C16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19AFBA-84BD-675D-9021-908718F7B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24F77-AA20-581F-2517-473D3A85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C212DB-119A-3EC8-E251-65681FD9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D4A9F9-569B-9C0D-D7E3-1EFEC760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398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387CB-48DD-4F82-6220-040EA5F6A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D8ED0F-CAD9-1A55-A05D-B2ADCDEEA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FC4F8A-4B73-3FDA-66E3-539F7CA2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558BE1-A5D5-93B5-3E38-58E3A2D5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3DF42D-A930-2DDC-74D6-7B3A466E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837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2F346-FE1F-351E-9ED3-70A654B5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9A07A7-CCE6-30D8-3B0F-DAA464587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8D602-8BA5-5F5C-BD19-E76C372DF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21D3A0-3040-6276-2920-A9C52E01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474612-DC39-DD65-15DF-203DE42A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0BE15A-697C-CFA5-66A6-3B8EC546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748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11DE2-8855-7AB5-CECF-64AA4E4F4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AB30BC-A2AC-009F-F1D7-8710D8A31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4A06C8-D522-6756-1C57-E45F30E60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E315C6-59B6-7C7F-D902-9F570EF6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9E338D8-4FF7-10C9-0251-5B8E59CA1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A2B742-480C-EAF6-F96F-69D1F408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424DD59-EC7A-EB78-51ED-47B2B5FB8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6C5441D-A053-C8FB-FA27-5817EBB5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954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A2AF7-BB7F-2AD8-45DD-1A68CE3D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14F39A-C4D4-6BBD-1ABF-0FF435CD2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464F55-93C0-2682-E45E-AC589C8C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866928-3E9E-8968-9E12-FE05AAE2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618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F28776-1A7F-B456-4EBA-CDB318C2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A16A1E-363A-0461-8949-FB41A62D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205276-15AA-8510-B7CB-899716CF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606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3C222-F285-7831-44EF-9E7C1038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3CAF07-9932-14AA-6BCD-71F1B56F1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4E11BF-E75C-1A66-CCCE-4C6A1DDC4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AB7169-4F4E-7625-2FE6-03F84C45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195D43-8969-E4E4-EF58-3E3453C7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CCAA04-1333-A736-307E-8DF1D510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846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BC1E4-CA61-1561-2AE2-CEDAB081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E96BB6-3F90-AAE9-9633-DE1F3CA55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6DC14B-E249-4E90-8874-F443A3D9A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A70DCF-A17B-4AAE-7052-07FF64E4F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61014E-B731-5233-2C47-698B7D9F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2FAF5A-F678-582B-1FC5-DB72062F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331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89DCCD-373B-BA05-1460-ADA42A03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991FE0-86B6-8D5D-EB8A-9A8CC0838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527F61-0C82-3FBB-75C1-CDABE9C39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E852E-DA42-4B17-9A85-DCD8B89E4047}" type="datetimeFigureOut">
              <a:rPr lang="es-CL" smtClean="0"/>
              <a:t>11-12-2022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96ACE4-334D-6058-28AA-C587D7573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AE9D48-382C-B9D4-40EA-1EA89E3DA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863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19.xml"/><Relationship Id="rId18" Type="http://schemas.openxmlformats.org/officeDocument/2006/relationships/slide" Target="slide35.xml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slide" Target="slide17.xml"/><Relationship Id="rId17" Type="http://schemas.openxmlformats.org/officeDocument/2006/relationships/slide" Target="slide33.xml"/><Relationship Id="rId2" Type="http://schemas.openxmlformats.org/officeDocument/2006/relationships/image" Target="../media/image19.emf"/><Relationship Id="rId16" Type="http://schemas.openxmlformats.org/officeDocument/2006/relationships/slide" Target="slide31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16.xml"/><Relationship Id="rId5" Type="http://schemas.openxmlformats.org/officeDocument/2006/relationships/image" Target="../media/image20.png"/><Relationship Id="rId15" Type="http://schemas.openxmlformats.org/officeDocument/2006/relationships/slide" Target="slide22.xml"/><Relationship Id="rId10" Type="http://schemas.openxmlformats.org/officeDocument/2006/relationships/slide" Target="slide15.xml"/><Relationship Id="rId19" Type="http://schemas.openxmlformats.org/officeDocument/2006/relationships/image" Target="../media/image1.png"/><Relationship Id="rId4" Type="http://schemas.openxmlformats.org/officeDocument/2006/relationships/slide" Target="slide12.xml"/><Relationship Id="rId9" Type="http://schemas.openxmlformats.org/officeDocument/2006/relationships/image" Target="../media/image21.png"/><Relationship Id="rId14" Type="http://schemas.openxmlformats.org/officeDocument/2006/relationships/slide" Target="slide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slide" Target="slide2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slide" Target="slide2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.svg"/><Relationship Id="rId5" Type="http://schemas.openxmlformats.org/officeDocument/2006/relationships/image" Target="../media/image39.png"/><Relationship Id="rId10" Type="http://schemas.openxmlformats.org/officeDocument/2006/relationships/image" Target="../media/image1.png"/><Relationship Id="rId4" Type="http://schemas.openxmlformats.org/officeDocument/2006/relationships/slide" Target="slide25.xml"/><Relationship Id="rId9" Type="http://schemas.openxmlformats.org/officeDocument/2006/relationships/slide" Target="slide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slide" Target="slide3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13" Type="http://schemas.openxmlformats.org/officeDocument/2006/relationships/slide" Target="slide54.xml"/><Relationship Id="rId3" Type="http://schemas.openxmlformats.org/officeDocument/2006/relationships/image" Target="../media/image20.png"/><Relationship Id="rId7" Type="http://schemas.openxmlformats.org/officeDocument/2006/relationships/slide" Target="slide40.xml"/><Relationship Id="rId12" Type="http://schemas.openxmlformats.org/officeDocument/2006/relationships/slide" Target="slide5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11" Type="http://schemas.openxmlformats.org/officeDocument/2006/relationships/slide" Target="slide47.xml"/><Relationship Id="rId5" Type="http://schemas.openxmlformats.org/officeDocument/2006/relationships/image" Target="../media/image20.png"/><Relationship Id="rId15" Type="http://schemas.openxmlformats.org/officeDocument/2006/relationships/image" Target="../media/image2.svg"/><Relationship Id="rId10" Type="http://schemas.openxmlformats.org/officeDocument/2006/relationships/slide" Target="slide43.xml"/><Relationship Id="rId4" Type="http://schemas.openxmlformats.org/officeDocument/2006/relationships/slide" Target="slide38.xml"/><Relationship Id="rId9" Type="http://schemas.openxmlformats.org/officeDocument/2006/relationships/slide" Target="slide42.xml"/><Relationship Id="rId1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20.png"/><Relationship Id="rId4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image" Target="../media/image21.png"/><Relationship Id="rId7" Type="http://schemas.openxmlformats.org/officeDocument/2006/relationships/slide" Target="slide5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image" Target="../media/image21.png"/><Relationship Id="rId4" Type="http://schemas.openxmlformats.org/officeDocument/2006/relationships/slide" Target="slide48.xml"/><Relationship Id="rId9" Type="http://schemas.openxmlformats.org/officeDocument/2006/relationships/slide" Target="slide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crydelog.blogspot.com/2017/03/atom-package.html" TargetMode="External"/><Relationship Id="rId13" Type="http://schemas.openxmlformats.org/officeDocument/2006/relationships/hyperlink" Target="https://www.aemics.nl/pyg-documentation/visual-studio-code-logo/" TargetMode="External"/><Relationship Id="rId18" Type="http://schemas.openxmlformats.org/officeDocument/2006/relationships/slide" Target="slide59.xml"/><Relationship Id="rId3" Type="http://schemas.openxmlformats.org/officeDocument/2006/relationships/hyperlink" Target="https://karatecoder.tech/python-vs-micropython/" TargetMode="External"/><Relationship Id="rId21" Type="http://schemas.openxmlformats.org/officeDocument/2006/relationships/image" Target="../media/image2.svg"/><Relationship Id="rId7" Type="http://schemas.openxmlformats.org/officeDocument/2006/relationships/image" Target="../media/image77.png"/><Relationship Id="rId12" Type="http://schemas.openxmlformats.org/officeDocument/2006/relationships/image" Target="../media/image78.png"/><Relationship Id="rId17" Type="http://schemas.openxmlformats.org/officeDocument/2006/relationships/image" Target="../media/image81.png"/><Relationship Id="rId2" Type="http://schemas.openxmlformats.org/officeDocument/2006/relationships/image" Target="../media/image76.jpg"/><Relationship Id="rId16" Type="http://schemas.openxmlformats.org/officeDocument/2006/relationships/hyperlink" Target="https://www.aemics.nl/pyg-documentation/visual-studio-code-logo/" TargetMode="Externa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aratecoder.tech/python-vs-micropython/" TargetMode="External"/><Relationship Id="rId11" Type="http://schemas.openxmlformats.org/officeDocument/2006/relationships/hyperlink" Target="https://crydelog.blogspot.com/2017/03/atom-package.html" TargetMode="External"/><Relationship Id="rId5" Type="http://schemas.openxmlformats.org/officeDocument/2006/relationships/image" Target="../media/image76.jpg"/><Relationship Id="rId15" Type="http://schemas.openxmlformats.org/officeDocument/2006/relationships/image" Target="../media/image78.png"/><Relationship Id="rId10" Type="http://schemas.openxmlformats.org/officeDocument/2006/relationships/image" Target="../media/image77.png"/><Relationship Id="rId19" Type="http://schemas.openxmlformats.org/officeDocument/2006/relationships/image" Target="../media/image81.png"/><Relationship Id="rId4" Type="http://schemas.openxmlformats.org/officeDocument/2006/relationships/slide" Target="slide56.xml"/><Relationship Id="rId9" Type="http://schemas.openxmlformats.org/officeDocument/2006/relationships/slide" Target="slide57.xml"/><Relationship Id="rId14" Type="http://schemas.openxmlformats.org/officeDocument/2006/relationships/slide" Target="slide5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2.sv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8.jpeg"/><Relationship Id="rId7" Type="http://schemas.microsoft.com/office/2007/relationships/hdphoto" Target="../media/hdphoto1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áfico 22">
            <a:extLst>
              <a:ext uri="{FF2B5EF4-FFF2-40B4-BE49-F238E27FC236}">
                <a16:creationId xmlns:a16="http://schemas.microsoft.com/office/drawing/2014/main" id="{E2368E30-304D-4A45-DD9A-FCE698FA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5071" y="629044"/>
            <a:ext cx="1401857" cy="1869140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DCAEB041-5D18-A06C-556D-EF764EE2CBAC}"/>
              </a:ext>
            </a:extLst>
          </p:cNvPr>
          <p:cNvSpPr txBox="1"/>
          <p:nvPr/>
        </p:nvSpPr>
        <p:spPr>
          <a:xfrm>
            <a:off x="1508760" y="3601314"/>
            <a:ext cx="917448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E IMPLEMENTACIÓN DE UNA SOLUCIÓN IOT (INTERNET DE LAS COSAS) PARA MONITOREO Y ALARMA REMOTA DE FALLAS ELÉCTRICAS CON TECNOLOGÍA SIGFOX Y PLATAFORMA UBIDOTS</a:t>
            </a:r>
            <a:endParaRPr lang="es-C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9C0C938-9131-9EAE-31D8-5646C5C2AD1B}"/>
              </a:ext>
            </a:extLst>
          </p:cNvPr>
          <p:cNvSpPr txBox="1"/>
          <p:nvPr/>
        </p:nvSpPr>
        <p:spPr>
          <a:xfrm>
            <a:off x="1508760" y="5813571"/>
            <a:ext cx="917448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VICTOR ARRIAGADA MARTINEZ</a:t>
            </a:r>
            <a:endParaRPr lang="es-CL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44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Hardware - </a:t>
            </a:r>
            <a:r>
              <a:rPr lang="es-CL" sz="3600" dirty="0"/>
              <a:t>Estructura (Diagrama)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EB92DE5-FC91-473B-E8EC-561629406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7471" y="1825625"/>
            <a:ext cx="6717058" cy="435133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8995F27-210A-FF79-A36F-2828CE5DA7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85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43B2BB8D-0AAF-62BE-198D-4C463C15783D}"/>
              </a:ext>
            </a:extLst>
          </p:cNvPr>
          <p:cNvGrpSpPr/>
          <p:nvPr/>
        </p:nvGrpSpPr>
        <p:grpSpPr>
          <a:xfrm>
            <a:off x="2419380" y="1787665"/>
            <a:ext cx="7353241" cy="4676795"/>
            <a:chOff x="1323399" y="393539"/>
            <a:chExt cx="9545202" cy="607092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74C4AC-6EE9-1110-DCE2-2A323830A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399" y="393539"/>
              <a:ext cx="9545202" cy="6070922"/>
            </a:xfrm>
            <a:prstGeom prst="rect">
              <a:avLst/>
            </a:prstGeom>
          </p:spPr>
        </p:pic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Vista general de diapositiva 8">
                  <a:extLst>
                    <a:ext uri="{FF2B5EF4-FFF2-40B4-BE49-F238E27FC236}">
                      <a16:creationId xmlns:a16="http://schemas.microsoft.com/office/drawing/2014/main" id="{1D6618A6-E11F-459E-4AC7-CFC84E37AB2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9432693"/>
                    </p:ext>
                  </p:extLst>
                </p:nvPr>
              </p:nvGraphicFramePr>
              <p:xfrm>
                <a:off x="3495554" y="1782500"/>
                <a:ext cx="2106593" cy="833378"/>
              </p:xfrm>
              <a:graphic>
                <a:graphicData uri="http://schemas.microsoft.com/office/powerpoint/2016/slidezoom">
                  <pslz:sldZm>
                    <pslz:sldZmObj sldId="292" cId="2365213411">
                      <pslz:zmPr id="{8E9C940D-3962-4BC3-A23D-81615632ADF0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22835" cy="642001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Vista general de diapositiva 8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D6618A6-E11F-459E-4AC7-CFC84E37AB2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721" y="2857665"/>
                  <a:ext cx="1622835" cy="642001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Vista general de diapositiva 10">
                  <a:extLst>
                    <a:ext uri="{FF2B5EF4-FFF2-40B4-BE49-F238E27FC236}">
                      <a16:creationId xmlns:a16="http://schemas.microsoft.com/office/drawing/2014/main" id="{F6C67ADF-536B-9E50-4084-313C0B61975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283754"/>
                    </p:ext>
                  </p:extLst>
                </p:nvPr>
              </p:nvGraphicFramePr>
              <p:xfrm>
                <a:off x="3704830" y="3682919"/>
                <a:ext cx="571265" cy="833378"/>
              </p:xfrm>
              <a:graphic>
                <a:graphicData uri="http://schemas.microsoft.com/office/powerpoint/2016/slidezoom">
                  <pslz:sldZm>
                    <pslz:sldZmObj sldId="293" cId="2438922868">
                      <pslz:zmPr id="{03773096-1EC0-4A92-96E3-55680451CB21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0080" cy="642001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Vista general de diapositiva 10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F6C67ADF-536B-9E50-4084-313C0B61975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3939" y="4321672"/>
                  <a:ext cx="440080" cy="642001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Vista general de diapositiva 12">
                  <a:extLst>
                    <a:ext uri="{FF2B5EF4-FFF2-40B4-BE49-F238E27FC236}">
                      <a16:creationId xmlns:a16="http://schemas.microsoft.com/office/drawing/2014/main" id="{6041D6FE-4C80-F951-6B4D-16D1BBF8F1A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8035912"/>
                    </p:ext>
                  </p:extLst>
                </p:nvPr>
              </p:nvGraphicFramePr>
              <p:xfrm>
                <a:off x="3704831" y="4641015"/>
                <a:ext cx="2106594" cy="560906"/>
              </p:xfrm>
              <a:graphic>
                <a:graphicData uri="http://schemas.microsoft.com/office/powerpoint/2016/slidezoom">
                  <pslz:sldZm>
                    <pslz:sldZmObj sldId="294" cId="2853362178">
                      <pslz:zmPr id="{B3F11171-91C2-4851-9081-0F4BE7F7997D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22836" cy="4321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Vista general de diapositiva 12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6041D6FE-4C80-F951-6B4D-16D1BBF8F1A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3940" y="5059750"/>
                  <a:ext cx="1622836" cy="43210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Vista general de diapositiva 14">
                  <a:extLst>
                    <a:ext uri="{FF2B5EF4-FFF2-40B4-BE49-F238E27FC236}">
                      <a16:creationId xmlns:a16="http://schemas.microsoft.com/office/drawing/2014/main" id="{D883A630-8542-5C06-A2DE-6F9C7D12419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16905072"/>
                    </p:ext>
                  </p:extLst>
                </p:nvPr>
              </p:nvGraphicFramePr>
              <p:xfrm>
                <a:off x="4663441" y="4004839"/>
                <a:ext cx="1036320" cy="476501"/>
              </p:xfrm>
              <a:graphic>
                <a:graphicData uri="http://schemas.microsoft.com/office/powerpoint/2016/slidezoom">
                  <pslz:sldZm>
                    <pslz:sldZmObj sldId="295" cId="1598689375">
                      <pslz:zmPr id="{9DDA18A7-1309-4770-B6A9-1530D936F844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798339" cy="367077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Vista general de diapositiva 14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D883A630-8542-5C06-A2DE-6F9C7D1241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2414" y="4569666"/>
                  <a:ext cx="798339" cy="367077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Vista general de diapositiva 16">
                  <a:extLst>
                    <a:ext uri="{FF2B5EF4-FFF2-40B4-BE49-F238E27FC236}">
                      <a16:creationId xmlns:a16="http://schemas.microsoft.com/office/drawing/2014/main" id="{CC45480E-50C7-213D-2518-4F99723FBC2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40999621"/>
                    </p:ext>
                  </p:extLst>
                </p:nvPr>
              </p:nvGraphicFramePr>
              <p:xfrm>
                <a:off x="6282028" y="4004840"/>
                <a:ext cx="657252" cy="1065000"/>
              </p:xfrm>
              <a:graphic>
                <a:graphicData uri="http://schemas.microsoft.com/office/powerpoint/2016/slidezoom">
                  <pslz:sldZm>
                    <pslz:sldZmObj sldId="296" cId="1111643757">
                      <pslz:zmPr id="{357F3607-F47A-4711-B8C3-63C9191F8477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06321" cy="820433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Vista general de diapositiva 1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CC45480E-50C7-213D-2518-4F99723FBC2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9309" y="4569667"/>
                  <a:ext cx="506321" cy="820433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9" name="Vista general de diapositiva 18">
                  <a:extLst>
                    <a:ext uri="{FF2B5EF4-FFF2-40B4-BE49-F238E27FC236}">
                      <a16:creationId xmlns:a16="http://schemas.microsoft.com/office/drawing/2014/main" id="{DF446779-75AB-DEC8-C318-A74E0AD857D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73710306"/>
                    </p:ext>
                  </p:extLst>
                </p:nvPr>
              </p:nvGraphicFramePr>
              <p:xfrm>
                <a:off x="7769955" y="4243089"/>
                <a:ext cx="754285" cy="826751"/>
              </p:xfrm>
              <a:graphic>
                <a:graphicData uri="http://schemas.microsoft.com/office/powerpoint/2016/slidezoom">
                  <pslz:sldZm>
                    <pslz:sldZmObj sldId="297" cId="1953891558">
                      <pslz:zmPr id="{F4D2749A-4BB1-4C18-B6EF-289BA95D80F1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81071" cy="636896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9" name="Vista general de diapositiva 1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DF446779-75AB-DEC8-C318-A74E0AD857D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548" y="4753204"/>
                  <a:ext cx="581071" cy="636896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1" name="Vista general de diapositiva 20">
                  <a:extLst>
                    <a:ext uri="{FF2B5EF4-FFF2-40B4-BE49-F238E27FC236}">
                      <a16:creationId xmlns:a16="http://schemas.microsoft.com/office/drawing/2014/main" id="{F59BD1E6-9E84-E9C7-5686-54F13DEFBBD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2587944"/>
                    </p:ext>
                  </p:extLst>
                </p:nvPr>
              </p:nvGraphicFramePr>
              <p:xfrm>
                <a:off x="7244080" y="3525520"/>
                <a:ext cx="1808479" cy="379981"/>
              </p:xfrm>
              <a:graphic>
                <a:graphicData uri="http://schemas.microsoft.com/office/powerpoint/2016/slidezoom">
                  <pslz:sldZm>
                    <pslz:sldZmObj sldId="299" cId="3451112445">
                      <pslz:zmPr id="{70F14A4E-FE51-48EB-9424-8082A0340AE7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93180" cy="29272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1" name="Vista general de diapositiva 2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F59BD1E6-9E84-E9C7-5686-54F13DEFBB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0435" y="4200418"/>
                  <a:ext cx="1393180" cy="29272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3" name="Vista general de diapositiva 22">
                  <a:extLst>
                    <a:ext uri="{FF2B5EF4-FFF2-40B4-BE49-F238E27FC236}">
                      <a16:creationId xmlns:a16="http://schemas.microsoft.com/office/drawing/2014/main" id="{DEC13C59-A642-A2FB-5D81-66B5D1F4082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72833792"/>
                    </p:ext>
                  </p:extLst>
                </p:nvPr>
              </p:nvGraphicFramePr>
              <p:xfrm>
                <a:off x="7132320" y="2974340"/>
                <a:ext cx="1666239" cy="309880"/>
              </p:xfrm>
              <a:graphic>
                <a:graphicData uri="http://schemas.microsoft.com/office/powerpoint/2016/slidezoom">
                  <pslz:sldZm>
                    <pslz:sldZmObj sldId="300" cId="2740477090">
                      <pslz:zmPr id="{634F5333-DAFA-404F-8AD9-94E65977DDE5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83604" cy="238719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3" name="Vista general de diapositiva 2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DEC13C59-A642-A2FB-5D81-66B5D1F4082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94340" y="3775811"/>
                  <a:ext cx="1283604" cy="23871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5" name="Vista general de diapositiva 24">
                  <a:extLst>
                    <a:ext uri="{FF2B5EF4-FFF2-40B4-BE49-F238E27FC236}">
                      <a16:creationId xmlns:a16="http://schemas.microsoft.com/office/drawing/2014/main" id="{685B1E1E-546F-ACFB-E668-682F8A01BE5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803942"/>
                    </p:ext>
                  </p:extLst>
                </p:nvPr>
              </p:nvGraphicFramePr>
              <p:xfrm>
                <a:off x="7522029" y="2130899"/>
                <a:ext cx="1145716" cy="726279"/>
              </p:xfrm>
              <a:graphic>
                <a:graphicData uri="http://schemas.microsoft.com/office/powerpoint/2016/slidezoom">
                  <pslz:sldZm>
                    <pslz:sldZmObj sldId="302" cId="3467460955">
                      <pslz:zmPr id="{FE77C981-3A82-4CC1-B3F2-C5BE1E631ABE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882614" cy="559496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5" name="Vista general de diapositiva 2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685B1E1E-546F-ACFB-E668-682F8A01BE5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4556" y="3126058"/>
                  <a:ext cx="882614" cy="559496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7" name="Vista general de diapositiva 26">
                  <a:extLst>
                    <a:ext uri="{FF2B5EF4-FFF2-40B4-BE49-F238E27FC236}">
                      <a16:creationId xmlns:a16="http://schemas.microsoft.com/office/drawing/2014/main" id="{D4171521-74FE-1B4B-CCF8-F45AC2F08E9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4765215"/>
                    </p:ext>
                  </p:extLst>
                </p:nvPr>
              </p:nvGraphicFramePr>
              <p:xfrm>
                <a:off x="7702174" y="1687285"/>
                <a:ext cx="538312" cy="322963"/>
              </p:xfrm>
              <a:graphic>
                <a:graphicData uri="http://schemas.microsoft.com/office/powerpoint/2016/slidezoom">
                  <pslz:sldZm>
                    <pslz:sldZmObj sldId="304" cId="89381419">
                      <pslz:zmPr id="{82C53F6E-2E0C-4DBE-9229-AF194ADD3B6B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14694" cy="248798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7" name="Vista general de diapositiva 2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4171521-74FE-1B4B-CCF8-F45AC2F08E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3333" y="2784315"/>
                  <a:ext cx="414694" cy="248798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9" name="Vista general de diapositiva 28">
                  <a:extLst>
                    <a:ext uri="{FF2B5EF4-FFF2-40B4-BE49-F238E27FC236}">
                      <a16:creationId xmlns:a16="http://schemas.microsoft.com/office/drawing/2014/main" id="{65A09D77-7B77-4AEE-488B-5A58478C15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64852691"/>
                    </p:ext>
                  </p:extLst>
                </p:nvPr>
              </p:nvGraphicFramePr>
              <p:xfrm>
                <a:off x="6170364" y="2130900"/>
                <a:ext cx="676749" cy="1552020"/>
              </p:xfrm>
              <a:graphic>
                <a:graphicData uri="http://schemas.microsoft.com/office/powerpoint/2016/slidezoom">
                  <pslz:sldZm>
                    <pslz:sldZmObj sldId="306" cId="2218310273">
                      <pslz:zmPr id="{9835647C-EABD-4CF1-A531-D7305C062F2E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21340" cy="119561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9" name="Vista general de diapositiva 28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65A09D77-7B77-4AEE-488B-5A58478C15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53288" y="3126058"/>
                  <a:ext cx="521340" cy="1195614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1" name="Vista general de diapositiva 30">
                  <a:extLst>
                    <a:ext uri="{FF2B5EF4-FFF2-40B4-BE49-F238E27FC236}">
                      <a16:creationId xmlns:a16="http://schemas.microsoft.com/office/drawing/2014/main" id="{54B7704B-05A8-A902-C935-3D895E4715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45314504"/>
                    </p:ext>
                  </p:extLst>
                </p:nvPr>
              </p:nvGraphicFramePr>
              <p:xfrm>
                <a:off x="6444343" y="1349830"/>
                <a:ext cx="402770" cy="459150"/>
              </p:xfrm>
              <a:graphic>
                <a:graphicData uri="http://schemas.microsoft.com/office/powerpoint/2016/slidezoom">
                  <pslz:sldZm>
                    <pslz:sldZmObj sldId="308" cId="1514161183">
                      <pslz:zmPr id="{E0BABB41-4AF6-4597-BB59-E1CB81CBE6E7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10278" cy="3537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1" name="Vista general de diapositiva 3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54B7704B-05A8-A902-C935-3D895E4715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4350" y="2524353"/>
                  <a:ext cx="310278" cy="3537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</p:pic>
          </mc:Fallback>
        </mc:AlternateContent>
      </p:grpSp>
      <p:sp>
        <p:nvSpPr>
          <p:cNvPr id="33" name="Título 1">
            <a:extLst>
              <a:ext uri="{FF2B5EF4-FFF2-40B4-BE49-F238E27FC236}">
                <a16:creationId xmlns:a16="http://schemas.microsoft.com/office/drawing/2014/main" id="{255BA722-C547-4368-F98D-D85E0B06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L" dirty="0"/>
              <a:t>Hardware - </a:t>
            </a:r>
            <a:r>
              <a:rPr lang="es-CL" sz="3600" dirty="0"/>
              <a:t>Módulos y componentes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A6136D8A-752C-3B72-1E97-07784CE9EF44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5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19EE740-C1A6-0CF5-58E4-A7A35115A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711"/>
            <a:ext cx="12192000" cy="60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1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8304E9D-E233-0730-71A6-43A5BD6F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5" y="143933"/>
            <a:ext cx="11898489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2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DB784B-5EC7-4FB4-4B8F-9CCD1E4A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11" y="1735666"/>
            <a:ext cx="8455378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6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4D01E0-F8DC-AF41-8660-D7A79698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657"/>
            <a:ext cx="12192000" cy="53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8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8587A6E-AE5E-9E28-DBCC-DE0D36E7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659"/>
            <a:ext cx="12192000" cy="54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98E5E1B0-148B-5DB0-2FFC-A7A022ACB110}"/>
              </a:ext>
            </a:extLst>
          </p:cNvPr>
          <p:cNvGrpSpPr/>
          <p:nvPr/>
        </p:nvGrpSpPr>
        <p:grpSpPr>
          <a:xfrm>
            <a:off x="2323200" y="905933"/>
            <a:ext cx="8460000" cy="4702919"/>
            <a:chOff x="643466" y="397933"/>
            <a:chExt cx="8460000" cy="4702919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D96E034-6FFB-374F-F7FA-A3BB7EAC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66" y="397933"/>
              <a:ext cx="8460000" cy="4702919"/>
            </a:xfrm>
            <a:prstGeom prst="rect">
              <a:avLst/>
            </a:prstGeom>
          </p:spPr>
        </p:pic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Vista general de diapositiva 10">
                  <a:extLst>
                    <a:ext uri="{FF2B5EF4-FFF2-40B4-BE49-F238E27FC236}">
                      <a16:creationId xmlns:a16="http://schemas.microsoft.com/office/drawing/2014/main" id="{E570F102-C737-F31E-3267-923E8DFD3CC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75170745"/>
                    </p:ext>
                  </p:extLst>
                </p:nvPr>
              </p:nvGraphicFramePr>
              <p:xfrm>
                <a:off x="863600" y="1799591"/>
                <a:ext cx="3423920" cy="1593850"/>
              </p:xfrm>
              <a:graphic>
                <a:graphicData uri="http://schemas.microsoft.com/office/powerpoint/2016/slidezoom">
                  <pslz:sldZm>
                    <pslz:sldZmObj sldId="298" cId="993356560">
                      <pslz:zmPr id="{1AAB21A4-5906-4555-81E6-24CA08327C2D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423920" cy="159385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Vista general de diapositiva 10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E570F102-C737-F31E-3267-923E8DFD3CC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3334" y="2307591"/>
                  <a:ext cx="3423920" cy="159385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3891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5664A62-621C-DD1F-2A5A-8DB1425D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00" y="1455777"/>
            <a:ext cx="8460000" cy="36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6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F3ADE4D5-1F06-7D72-D537-7A0275C8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5" y="1138236"/>
            <a:ext cx="8460000" cy="45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1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B2E47-4926-B93F-C1B4-21AE6B0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Contenidos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CC8C59-2E3E-BD3C-5099-107D81A5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CL" dirty="0"/>
              <a:t>IoT – Principios y fundamentos, Alcances, Limitaciones y partes fundamentales</a:t>
            </a:r>
          </a:p>
          <a:p>
            <a:r>
              <a:rPr lang="es-CL" dirty="0"/>
              <a:t>Diseño e implementación de un prototipo IoT</a:t>
            </a:r>
          </a:p>
          <a:p>
            <a:pPr lvl="1"/>
            <a:r>
              <a:rPr lang="es-CL" dirty="0"/>
              <a:t>Hardware </a:t>
            </a:r>
          </a:p>
          <a:p>
            <a:pPr lvl="2"/>
            <a:r>
              <a:rPr lang="es-CL" dirty="0"/>
              <a:t>Estructura (Diagrama)</a:t>
            </a:r>
          </a:p>
          <a:p>
            <a:pPr lvl="2"/>
            <a:r>
              <a:rPr lang="es-CL" dirty="0"/>
              <a:t>Disposición de componentes en tarjeta</a:t>
            </a:r>
          </a:p>
          <a:p>
            <a:pPr lvl="2"/>
            <a:r>
              <a:rPr lang="es-CL" dirty="0"/>
              <a:t>Módulos y componentes</a:t>
            </a:r>
          </a:p>
          <a:p>
            <a:pPr lvl="2"/>
            <a:r>
              <a:rPr lang="es-CL" dirty="0"/>
              <a:t>Firmware</a:t>
            </a:r>
          </a:p>
          <a:p>
            <a:pPr lvl="2"/>
            <a:r>
              <a:rPr lang="es-CL" dirty="0"/>
              <a:t>Programación del microcontrolador</a:t>
            </a:r>
          </a:p>
          <a:p>
            <a:pPr lvl="1"/>
            <a:r>
              <a:rPr lang="es-CL" dirty="0"/>
              <a:t>Telecomunicaciones </a:t>
            </a:r>
          </a:p>
          <a:p>
            <a:pPr lvl="2"/>
            <a:r>
              <a:rPr lang="es-CL" dirty="0"/>
              <a:t>Red SigFox</a:t>
            </a:r>
          </a:p>
          <a:p>
            <a:pPr lvl="1"/>
            <a:r>
              <a:rPr lang="es-CL" dirty="0"/>
              <a:t>Plataforma IoT</a:t>
            </a:r>
          </a:p>
          <a:p>
            <a:pPr lvl="2"/>
            <a:r>
              <a:rPr lang="es-CL" dirty="0"/>
              <a:t>Ubidots</a:t>
            </a:r>
          </a:p>
          <a:p>
            <a:r>
              <a:rPr lang="es-CL" dirty="0"/>
              <a:t>Resultados</a:t>
            </a:r>
          </a:p>
          <a:p>
            <a:pPr lvl="1"/>
            <a:r>
              <a:rPr lang="es-CL" dirty="0"/>
              <a:t>Fallas programadas</a:t>
            </a:r>
          </a:p>
          <a:p>
            <a:pPr lvl="1"/>
            <a:r>
              <a:rPr lang="es-CL" dirty="0"/>
              <a:t>Gráficos de mensajes</a:t>
            </a:r>
          </a:p>
          <a:p>
            <a:pPr lvl="1"/>
            <a:r>
              <a:rPr lang="es-CL" dirty="0"/>
              <a:t>Tabla de errores en lecturas de voltaje</a:t>
            </a:r>
          </a:p>
          <a:p>
            <a:r>
              <a:rPr lang="es-CL" dirty="0"/>
              <a:t>Conclusión y recomendaciones</a:t>
            </a:r>
          </a:p>
          <a:p>
            <a:r>
              <a:rPr lang="es-CL" dirty="0"/>
              <a:t>Demostración</a:t>
            </a:r>
          </a:p>
          <a:p>
            <a:endParaRPr lang="es-CL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2D9721C-05CF-A1CC-A19E-67124EA655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0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9205090F-19B1-9B2E-6AD9-B9DCDC2366BC}"/>
              </a:ext>
            </a:extLst>
          </p:cNvPr>
          <p:cNvGrpSpPr/>
          <p:nvPr/>
        </p:nvGrpSpPr>
        <p:grpSpPr>
          <a:xfrm>
            <a:off x="2071687" y="1247775"/>
            <a:ext cx="8048625" cy="4362450"/>
            <a:chOff x="2071687" y="1247775"/>
            <a:chExt cx="8048625" cy="4362450"/>
          </a:xfrm>
        </p:grpSpPr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CDA58D34-BDA8-7A0F-1850-A4F54224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1687" y="1247775"/>
              <a:ext cx="8048625" cy="4362450"/>
            </a:xfrm>
            <a:prstGeom prst="rect">
              <a:avLst/>
            </a:prstGeom>
          </p:spPr>
        </p:pic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Vista general de diapositiva 6">
                  <a:extLst>
                    <a:ext uri="{FF2B5EF4-FFF2-40B4-BE49-F238E27FC236}">
                      <a16:creationId xmlns:a16="http://schemas.microsoft.com/office/drawing/2014/main" id="{052CE82F-313F-FDFB-4BFF-76ABD5A3705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148417"/>
                    </p:ext>
                  </p:extLst>
                </p:nvPr>
              </p:nvGraphicFramePr>
              <p:xfrm>
                <a:off x="4175761" y="3535680"/>
                <a:ext cx="568960" cy="497840"/>
              </p:xfrm>
              <a:graphic>
                <a:graphicData uri="http://schemas.microsoft.com/office/powerpoint/2016/slidezoom">
                  <pslz:sldZm>
                    <pslz:sldZmObj sldId="301" cId="239416402">
                      <pslz:zmPr id="{1ECDB28F-8C35-4669-B403-390FF385D0E5}" imageType="cover" transitionDur="1000">
                        <p166:blipFill xmlns:p166="http://schemas.microsoft.com/office/powerpoint/2016/6/main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68960" cy="49784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Vista general de diapositiva 6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052CE82F-313F-FDFB-4BFF-76ABD5A370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5761" y="3535680"/>
                  <a:ext cx="568960" cy="49784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Vista general de diapositiva 7">
                  <a:extLst>
                    <a:ext uri="{FF2B5EF4-FFF2-40B4-BE49-F238E27FC236}">
                      <a16:creationId xmlns:a16="http://schemas.microsoft.com/office/drawing/2014/main" id="{456AD05B-74E6-8900-71DD-9C398BAF39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39303250"/>
                    </p:ext>
                  </p:extLst>
                </p:nvPr>
              </p:nvGraphicFramePr>
              <p:xfrm>
                <a:off x="5831839" y="3535680"/>
                <a:ext cx="568960" cy="497840"/>
              </p:xfrm>
              <a:graphic>
                <a:graphicData uri="http://schemas.microsoft.com/office/powerpoint/2016/slidezoom">
                  <pslz:sldZm>
                    <pslz:sldZmObj sldId="301" cId="239416402">
                      <pslz:zmPr id="{1ECDB28F-8C35-4669-B403-390FF385D0E5}" imageType="cover" transitionDur="1000">
                        <p166:blipFill xmlns:p166="http://schemas.microsoft.com/office/powerpoint/2016/6/main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68960" cy="49784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Vista general de diapositiva 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456AD05B-74E6-8900-71DD-9C398BAF39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839" y="3535680"/>
                  <a:ext cx="568960" cy="49784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Vista general de diapositiva 8">
                  <a:extLst>
                    <a:ext uri="{FF2B5EF4-FFF2-40B4-BE49-F238E27FC236}">
                      <a16:creationId xmlns:a16="http://schemas.microsoft.com/office/drawing/2014/main" id="{51DA0DB4-489A-F22B-EAC9-7B9260A3A21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29887249"/>
                    </p:ext>
                  </p:extLst>
                </p:nvPr>
              </p:nvGraphicFramePr>
              <p:xfrm>
                <a:off x="7589521" y="3535680"/>
                <a:ext cx="568960" cy="497840"/>
              </p:xfrm>
              <a:graphic>
                <a:graphicData uri="http://schemas.microsoft.com/office/powerpoint/2016/slidezoom">
                  <pslz:sldZm>
                    <pslz:sldZmObj sldId="301" cId="239416402">
                      <pslz:zmPr id="{1ECDB28F-8C35-4669-B403-390FF385D0E5}" imageType="cover" transitionDur="1000">
                        <p166:blipFill xmlns:p166="http://schemas.microsoft.com/office/powerpoint/2016/6/main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68960" cy="49784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Vista general de diapositiva 8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51DA0DB4-489A-F22B-EAC9-7B9260A3A2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9521" y="3535680"/>
                  <a:ext cx="568960" cy="49784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047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CC6F158-514D-106E-FFE3-50B51B71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55" y="623272"/>
            <a:ext cx="9198945" cy="54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6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DD33B48-82E1-5777-397C-8754F30D1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930" y="862498"/>
            <a:ext cx="8561190" cy="495918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C8BE3F4C-FCAF-1D17-943D-DB825407E4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092959"/>
                  </p:ext>
                </p:extLst>
              </p:nvPr>
            </p:nvGraphicFramePr>
            <p:xfrm>
              <a:off x="6014720" y="2174240"/>
              <a:ext cx="1615440" cy="568960"/>
            </p:xfrm>
            <a:graphic>
              <a:graphicData uri="http://schemas.microsoft.com/office/powerpoint/2016/slidezoom">
                <pslz:sldZm>
                  <pslz:sldZmObj sldId="303" cId="3662598609">
                    <pslz:zmPr id="{3A6DE43B-3831-48BA-86C3-59B6F9031262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5440" cy="568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Vista general de diapositiva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BE3F4C-FCAF-1D17-943D-DB825407E4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4720" y="2174240"/>
                <a:ext cx="1615440" cy="5689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460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AE38764-C2EC-9708-1036-AD25E3B5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85" y="1066638"/>
            <a:ext cx="9102775" cy="51208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FB6E73ED-4869-3E85-9C02-EDB8DD399A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4000451"/>
                  </p:ext>
                </p:extLst>
              </p:nvPr>
            </p:nvGraphicFramePr>
            <p:xfrm>
              <a:off x="3566161" y="2722880"/>
              <a:ext cx="1889760" cy="1727200"/>
            </p:xfrm>
            <a:graphic>
              <a:graphicData uri="http://schemas.microsoft.com/office/powerpoint/2016/slidezoom">
                <pslz:sldZm>
                  <pslz:sldZmObj sldId="309" cId="2759436380">
                    <pslz:zmPr id="{25EE80AB-4EDE-4A76-9067-BFC083B6BA98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9760" cy="17272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Vista general de diapositiva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B6E73ED-4869-3E85-9C02-EDB8DD399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6161" y="2722880"/>
                <a:ext cx="1889760" cy="17272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598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F4873403-11A2-9969-B0DF-52FD7B6D21CB}"/>
              </a:ext>
            </a:extLst>
          </p:cNvPr>
          <p:cNvGrpSpPr/>
          <p:nvPr/>
        </p:nvGrpSpPr>
        <p:grpSpPr>
          <a:xfrm>
            <a:off x="2544773" y="2068712"/>
            <a:ext cx="7102455" cy="2720576"/>
            <a:chOff x="2544773" y="2068712"/>
            <a:chExt cx="7102455" cy="2720576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9D02AF4-49D4-0601-7332-CCF77011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4773" y="2068712"/>
              <a:ext cx="7102455" cy="2720576"/>
            </a:xfrm>
            <a:prstGeom prst="rect">
              <a:avLst/>
            </a:prstGeom>
          </p:spPr>
        </p:pic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Vista general de diapositiva 10">
                  <a:extLst>
                    <a:ext uri="{FF2B5EF4-FFF2-40B4-BE49-F238E27FC236}">
                      <a16:creationId xmlns:a16="http://schemas.microsoft.com/office/drawing/2014/main" id="{713673A0-0DC9-7C4E-CA4F-D1875DA01E2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74665717"/>
                    </p:ext>
                  </p:extLst>
                </p:nvPr>
              </p:nvGraphicFramePr>
              <p:xfrm>
                <a:off x="3060754" y="2385402"/>
                <a:ext cx="1287726" cy="2024037"/>
              </p:xfrm>
              <a:graphic>
                <a:graphicData uri="http://schemas.microsoft.com/office/powerpoint/2016/slidezoom">
                  <pslz:sldZm>
                    <pslz:sldZmObj sldId="310" cId="1993826619">
                      <pslz:zmPr id="{B4DB07AF-BDC5-4D29-BAD9-864019BA60E3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87726" cy="2024037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Vista general de diapositiva 10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713673A0-0DC9-7C4E-CA4F-D1875DA01E2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0754" y="2385402"/>
                  <a:ext cx="1287726" cy="2024037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Vista general de diapositiva 12">
                  <a:extLst>
                    <a:ext uri="{FF2B5EF4-FFF2-40B4-BE49-F238E27FC236}">
                      <a16:creationId xmlns:a16="http://schemas.microsoft.com/office/drawing/2014/main" id="{F89D01C3-4DC0-46C1-9198-2BE8846AE83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72529221"/>
                    </p:ext>
                  </p:extLst>
                </p:nvPr>
              </p:nvGraphicFramePr>
              <p:xfrm>
                <a:off x="5314622" y="2385402"/>
                <a:ext cx="1287725" cy="1983398"/>
              </p:xfrm>
              <a:graphic>
                <a:graphicData uri="http://schemas.microsoft.com/office/powerpoint/2016/slidezoom">
                  <pslz:sldZm>
                    <pslz:sldZmObj sldId="312" cId="2151545191">
                      <pslz:zmPr id="{091F6655-0EE2-4425-BAC2-24299A28E4F7}" imageType="cover" transitionDur="1000">
                        <p166:blipFill xmlns:p166="http://schemas.microsoft.com/office/powerpoint/2016/6/main"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87725" cy="1983398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Vista general de diapositiva 1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F89D01C3-4DC0-46C1-9198-2BE8846AE8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4622" y="2385402"/>
                  <a:ext cx="1287725" cy="1983398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Vista general de diapositiva 14">
                  <a:extLst>
                    <a:ext uri="{FF2B5EF4-FFF2-40B4-BE49-F238E27FC236}">
                      <a16:creationId xmlns:a16="http://schemas.microsoft.com/office/drawing/2014/main" id="{65B856DF-0D26-8B1E-4799-E91BA74449C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10114165"/>
                    </p:ext>
                  </p:extLst>
                </p:nvPr>
              </p:nvGraphicFramePr>
              <p:xfrm>
                <a:off x="7568488" y="2385402"/>
                <a:ext cx="1287725" cy="1983398"/>
              </p:xfrm>
              <a:graphic>
                <a:graphicData uri="http://schemas.microsoft.com/office/powerpoint/2016/slidezoom">
                  <pslz:sldZm>
                    <pslz:sldZmObj sldId="314" cId="2938702566">
                      <pslz:zmPr id="{85FA87CB-A589-44E4-875A-AE1535AA2742}" imageType="cover" transitionDur="1000">
                        <p166:blipFill xmlns:p166="http://schemas.microsoft.com/office/powerpoint/2016/6/main"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87725" cy="1983398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Vista general de diapositiva 1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65B856DF-0D26-8B1E-4799-E91BA74449C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68488" y="2385402"/>
                  <a:ext cx="1287725" cy="1983398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085698BA-0B1C-105A-0D96-8638F11A164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36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75753561-8303-E2B0-EB60-F0999D7AC6DF}"/>
              </a:ext>
            </a:extLst>
          </p:cNvPr>
          <p:cNvGrpSpPr/>
          <p:nvPr/>
        </p:nvGrpSpPr>
        <p:grpSpPr>
          <a:xfrm>
            <a:off x="2962486" y="1089000"/>
            <a:ext cx="6267029" cy="4680000"/>
            <a:chOff x="2962486" y="1089000"/>
            <a:chExt cx="6267029" cy="4680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182DE98-2766-C2B7-A225-1222C0A4A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38" t="3864" r="4966" b="5765"/>
            <a:stretch/>
          </p:blipFill>
          <p:spPr>
            <a:xfrm>
              <a:off x="2962486" y="1089000"/>
              <a:ext cx="6267029" cy="4680000"/>
            </a:xfrm>
            <a:prstGeom prst="rect">
              <a:avLst/>
            </a:prstGeom>
          </p:spPr>
        </p:pic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Vista general de diapositiva 4">
                  <a:extLst>
                    <a:ext uri="{FF2B5EF4-FFF2-40B4-BE49-F238E27FC236}">
                      <a16:creationId xmlns:a16="http://schemas.microsoft.com/office/drawing/2014/main" id="{5CB99D2D-1A9C-C771-28DD-C6E505116EF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3394210"/>
                    </p:ext>
                  </p:extLst>
                </p:nvPr>
              </p:nvGraphicFramePr>
              <p:xfrm>
                <a:off x="4683761" y="1089000"/>
                <a:ext cx="1078208" cy="1501800"/>
              </p:xfrm>
              <a:graphic>
                <a:graphicData uri="http://schemas.microsoft.com/office/powerpoint/2016/slidezoom">
                  <pslz:sldZm>
                    <pslz:sldZmObj sldId="311" cId="495328549">
                      <pslz:zmPr id="{96CBF55F-F047-4EED-974C-93483551BC83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078208" cy="15018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Vista general de diapositiva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CB99D2D-1A9C-C771-28DD-C6E505116EF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3761" y="1089000"/>
                  <a:ext cx="1078208" cy="150180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382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45E4E8-E642-6F50-504D-D5FCE8077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37"/>
          <a:stretch/>
        </p:blipFill>
        <p:spPr>
          <a:xfrm>
            <a:off x="2496000" y="549000"/>
            <a:ext cx="7200000" cy="57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5328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FB7EB7A5-93F9-BAC7-F811-F92821283493}"/>
              </a:ext>
            </a:extLst>
          </p:cNvPr>
          <p:cNvGrpSpPr/>
          <p:nvPr/>
        </p:nvGrpSpPr>
        <p:grpSpPr>
          <a:xfrm>
            <a:off x="2827056" y="1089000"/>
            <a:ext cx="6537888" cy="4680000"/>
            <a:chOff x="2827056" y="1089000"/>
            <a:chExt cx="6537888" cy="4680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577D80A-2F24-4DF4-2B72-4128D1D8A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4" t="3402" r="3820" b="6239"/>
            <a:stretch/>
          </p:blipFill>
          <p:spPr>
            <a:xfrm>
              <a:off x="2827056" y="1089000"/>
              <a:ext cx="6537888" cy="4680000"/>
            </a:xfrm>
            <a:prstGeom prst="rect">
              <a:avLst/>
            </a:prstGeom>
          </p:spPr>
        </p:pic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Vista general de diapositiva 4">
                  <a:extLst>
                    <a:ext uri="{FF2B5EF4-FFF2-40B4-BE49-F238E27FC236}">
                      <a16:creationId xmlns:a16="http://schemas.microsoft.com/office/drawing/2014/main" id="{1BD6905C-3262-F255-5736-64717ED13BC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453923"/>
                    </p:ext>
                  </p:extLst>
                </p:nvPr>
              </p:nvGraphicFramePr>
              <p:xfrm>
                <a:off x="4583810" y="1089000"/>
                <a:ext cx="1349629" cy="1481480"/>
              </p:xfrm>
              <a:graphic>
                <a:graphicData uri="http://schemas.microsoft.com/office/powerpoint/2016/slidezoom">
                  <pslz:sldZm>
                    <pslz:sldZmObj sldId="313" cId="3746771588">
                      <pslz:zmPr id="{AB20BEB1-C30A-4AD7-9981-833BBA45966A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49629" cy="148148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Vista general de diapositiva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BD6905C-3262-F255-5736-64717ED13BC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3810" y="1089000"/>
                  <a:ext cx="1349629" cy="148148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1545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174153-B18A-D407-8FC9-318064520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02"/>
          <a:stretch/>
        </p:blipFill>
        <p:spPr>
          <a:xfrm>
            <a:off x="2496000" y="549000"/>
            <a:ext cx="7200000" cy="57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771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5D6CA9-DE91-64B8-7657-EB34784C9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1" t="3521" r="3968" b="5888"/>
          <a:stretch/>
        </p:blipFill>
        <p:spPr>
          <a:xfrm>
            <a:off x="2929432" y="1089000"/>
            <a:ext cx="6333137" cy="46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1FF0FB40-046E-7E33-4A5C-95BCFB0506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867297"/>
                  </p:ext>
                </p:extLst>
              </p:nvPr>
            </p:nvGraphicFramePr>
            <p:xfrm>
              <a:off x="4685411" y="1089000"/>
              <a:ext cx="1136269" cy="1501800"/>
            </p:xfrm>
            <a:graphic>
              <a:graphicData uri="http://schemas.microsoft.com/office/powerpoint/2016/slidezoom">
                <pslz:sldZm>
                  <pslz:sldZmObj sldId="315" cId="2281999733">
                    <pslz:zmPr id="{5E654407-A991-4E80-867E-DF7AA85F4769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6269" cy="1501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FF0FB40-046E-7E33-4A5C-95BCFB0506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5411" y="1089000"/>
                <a:ext cx="1136269" cy="1501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70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17D83-1417-3A2F-BC7B-AD4F14C1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Internet de las cosas – IoT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781E4-B885-EE04-C334-71872A205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/>
              <a:t>Principios y fundamentos</a:t>
            </a:r>
          </a:p>
          <a:p>
            <a:r>
              <a:rPr lang="es-CL"/>
              <a:t>Alcances y limitaciones</a:t>
            </a:r>
          </a:p>
          <a:p>
            <a:r>
              <a:rPr lang="es-CL"/>
              <a:t>Partes Fundamentales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04D016C-BD4C-5DCE-B35B-4A74C4C6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7510" y="2515670"/>
            <a:ext cx="3825614" cy="2122884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EAC43047-FE3D-2535-83F5-9EDCCA0F47D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06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165762-0B25-BF38-23A2-05FFC8893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98"/>
          <a:stretch/>
        </p:blipFill>
        <p:spPr>
          <a:xfrm>
            <a:off x="2496000" y="549000"/>
            <a:ext cx="7200000" cy="57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199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9FB1F02-3371-6F31-5F0E-CE1F1ADF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0137"/>
            <a:ext cx="6959600" cy="30273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262A090-D554-20E9-EB76-B45E3B5C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10" y="3728670"/>
            <a:ext cx="5402580" cy="237907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BE96EE64-3F3E-17C7-A063-DF75797430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006111"/>
                  </p:ext>
                </p:extLst>
              </p:nvPr>
            </p:nvGraphicFramePr>
            <p:xfrm>
              <a:off x="5323841" y="4714240"/>
              <a:ext cx="1849120" cy="711200"/>
            </p:xfrm>
            <a:graphic>
              <a:graphicData uri="http://schemas.microsoft.com/office/powerpoint/2016/slidezoom">
                <pslz:sldZm>
                  <pslz:sldZmObj sldId="305" cId="3895102752">
                    <pslz:zmPr id="{16F685B7-424F-4CAC-A1B6-1E4A1DAD0D6B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0" cy="7112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Vista general de diapositiva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E96EE64-3F3E-17C7-A063-DF75797430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3841" y="4714240"/>
                <a:ext cx="1849120" cy="7112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81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B3EDCE-5B31-E52F-2E45-E72309D4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1395966"/>
            <a:ext cx="8310880" cy="366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0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C1381E-F867-1223-FE46-6F1FE728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" y="1352788"/>
            <a:ext cx="8920480" cy="450360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Vista general de diapositiva 6">
                <a:extLst>
                  <a:ext uri="{FF2B5EF4-FFF2-40B4-BE49-F238E27FC236}">
                    <a16:creationId xmlns:a16="http://schemas.microsoft.com/office/drawing/2014/main" id="{3903C568-D901-C4F0-B8E7-9BEDC17981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015950"/>
                  </p:ext>
                </p:extLst>
              </p:nvPr>
            </p:nvGraphicFramePr>
            <p:xfrm>
              <a:off x="2529840" y="2113280"/>
              <a:ext cx="6776720" cy="2783840"/>
            </p:xfrm>
            <a:graphic>
              <a:graphicData uri="http://schemas.microsoft.com/office/powerpoint/2016/slidezoom">
                <pslz:sldZm>
                  <pslz:sldZmObj sldId="307" cId="1254845974">
                    <pslz:zmPr id="{3576A414-BD82-4AEE-8CB7-E3095D7B5FE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76720" cy="2783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Vista general de diapositiva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903C568-D901-C4F0-B8E7-9BEDC17981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840" y="2113280"/>
                <a:ext cx="6776720" cy="2783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310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5C6903-D9F6-DBEC-C750-1D6A0D4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45" y="921014"/>
            <a:ext cx="8734710" cy="50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45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38142A62-4101-22EE-4F6A-1DA24D4C7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875" y="1490662"/>
            <a:ext cx="73342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6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58F28-F7B2-BCB8-1479-D05430EC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Metodología</a:t>
            </a:r>
          </a:p>
          <a:p>
            <a:pPr lvl="1"/>
            <a:r>
              <a:rPr lang="es-CL" dirty="0"/>
              <a:t>Modo Testeo</a:t>
            </a:r>
          </a:p>
          <a:p>
            <a:pPr lvl="1"/>
            <a:r>
              <a:rPr lang="es-CL" dirty="0"/>
              <a:t>Modo Integración</a:t>
            </a:r>
          </a:p>
          <a:p>
            <a:pPr lvl="2"/>
            <a:r>
              <a:rPr lang="es-CL" dirty="0"/>
              <a:t>Alta prioridad</a:t>
            </a:r>
          </a:p>
          <a:p>
            <a:pPr lvl="3"/>
            <a:r>
              <a:rPr lang="es-CL" dirty="0"/>
              <a:t>Modulo RTC, Modulo AC y Modulo SigFox</a:t>
            </a:r>
          </a:p>
          <a:p>
            <a:pPr lvl="2"/>
            <a:r>
              <a:rPr lang="es-CL" dirty="0"/>
              <a:t>Media prioridad</a:t>
            </a:r>
          </a:p>
          <a:p>
            <a:pPr lvl="3"/>
            <a:r>
              <a:rPr lang="es-CL" dirty="0"/>
              <a:t>Modulo OLED, Modulo MicroSD y Modulo ADC</a:t>
            </a:r>
          </a:p>
          <a:p>
            <a:pPr lvl="2"/>
            <a:r>
              <a:rPr lang="es-CL" dirty="0"/>
              <a:t>Baja prioridad</a:t>
            </a:r>
          </a:p>
          <a:p>
            <a:pPr lvl="3"/>
            <a:r>
              <a:rPr lang="es-CL" dirty="0"/>
              <a:t>Pulsadores Switch y Leds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84197A-5FA0-CA97-E52B-4455A127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dirty="0"/>
              <a:t>Hardware - </a:t>
            </a:r>
            <a:r>
              <a:rPr lang="es-CL" sz="3600" dirty="0"/>
              <a:t>Firmware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8628B51-4D5A-D290-A1B1-108C4EC4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39" y="844210"/>
            <a:ext cx="3876036" cy="2148028"/>
          </a:xfrm>
          <a:prstGeom prst="rect">
            <a:avLst/>
          </a:prstGeom>
        </p:spPr>
      </p:pic>
      <p:pic>
        <p:nvPicPr>
          <p:cNvPr id="8" name="Imagen 7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B888D745-9900-D3D8-FC22-3A9C52A9D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24" y="2435546"/>
            <a:ext cx="3874466" cy="2148029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EB02C2C-F9E8-DFA0-064C-989F3012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33" y="4315751"/>
            <a:ext cx="3727048" cy="2065461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B42A2BAD-5121-0483-1BB1-5436718D24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79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Hardware - </a:t>
            </a:r>
            <a:r>
              <a:rPr lang="es-CL" sz="3600" dirty="0"/>
              <a:t>Firmware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293F240F-7E91-370E-B536-F054192F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549533"/>
            <a:ext cx="9448800" cy="492229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Vista general de diapositiva 3">
                <a:extLst>
                  <a:ext uri="{FF2B5EF4-FFF2-40B4-BE49-F238E27FC236}">
                    <a16:creationId xmlns:a16="http://schemas.microsoft.com/office/drawing/2014/main" id="{E391DF49-E37C-ADA6-1402-A6D9116D88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2655" y="1676065"/>
              <a:ext cx="1127760" cy="781385"/>
            </p:xfrm>
            <a:graphic>
              <a:graphicData uri="http://schemas.microsoft.com/office/powerpoint/2016/slidezoom">
                <pslz:sldZm>
                  <pslz:sldZmObj sldId="319" cId="983075905">
                    <pslz:zmPr id="{F2582E74-AEA7-495C-AA89-E9459CFFC1D3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7760" cy="7813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Vista general de diapositiva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391DF49-E37C-ADA6-1402-A6D9116D88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2655" y="1676065"/>
                <a:ext cx="1127760" cy="7813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Vista general de diapositiva 5">
                <a:extLst>
                  <a:ext uri="{FF2B5EF4-FFF2-40B4-BE49-F238E27FC236}">
                    <a16:creationId xmlns:a16="http://schemas.microsoft.com/office/drawing/2014/main" id="{609732E7-15A9-4CB3-0F40-E20F12531C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2654" y="2781299"/>
              <a:ext cx="1127760" cy="725805"/>
            </p:xfrm>
            <a:graphic>
              <a:graphicData uri="http://schemas.microsoft.com/office/powerpoint/2016/slidezoom">
                <pslz:sldZm>
                  <pslz:sldZmObj sldId="320" cId="879377439">
                    <pslz:zmPr id="{C0C0121B-E13F-41F0-BED7-AB408C463FC2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7760" cy="7258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Vista general de diapositiva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09732E7-15A9-4CB3-0F40-E20F12531C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2654" y="2781299"/>
                <a:ext cx="1127760" cy="7258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Vista general de diapositiva 7">
                <a:extLst>
                  <a:ext uri="{FF2B5EF4-FFF2-40B4-BE49-F238E27FC236}">
                    <a16:creationId xmlns:a16="http://schemas.microsoft.com/office/drawing/2014/main" id="{679AB38D-6059-61A0-2C43-5985273F0F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6625" y="4339590"/>
              <a:ext cx="1127760" cy="725807"/>
            </p:xfrm>
            <a:graphic>
              <a:graphicData uri="http://schemas.microsoft.com/office/powerpoint/2016/slidezoom">
                <pslz:sldZm>
                  <pslz:sldZmObj sldId="322" cId="1718989046">
                    <pslz:zmPr id="{58641EAB-CE6F-417E-BE00-F2158C37412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7760" cy="72580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Vista general de diapositiva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79AB38D-6059-61A0-2C43-5985273F0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625" y="4339590"/>
                <a:ext cx="1127760" cy="72580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D69B27BD-B72F-7754-5EE1-2C9EC3CA2C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46068" y="5224781"/>
              <a:ext cx="1127761" cy="725807"/>
            </p:xfrm>
            <a:graphic>
              <a:graphicData uri="http://schemas.microsoft.com/office/powerpoint/2016/slidezoom">
                <pslz:sldZm>
                  <pslz:sldZmObj sldId="324" cId="3980992611">
                    <pslz:zmPr id="{6E036824-8757-4CCB-9434-444DBBECCFFC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7761" cy="72580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Vista general de diapositiva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69B27BD-B72F-7754-5EE1-2C9EC3CA2C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6068" y="5224781"/>
                <a:ext cx="1127761" cy="72580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4AB7993B-6830-DBF5-83BE-27F58D6ACE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1295" y="5225078"/>
              <a:ext cx="1127760" cy="725807"/>
            </p:xfrm>
            <a:graphic>
              <a:graphicData uri="http://schemas.microsoft.com/office/powerpoint/2016/slidezoom">
                <pslz:sldZm>
                  <pslz:sldZmObj sldId="323" cId="2957648438">
                    <pslz:zmPr id="{1F722F74-7C83-454C-A407-76D59B738244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7760" cy="72580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Vista general de diapositiva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AB7993B-6830-DBF5-83BE-27F58D6ACE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1295" y="5225078"/>
                <a:ext cx="1127760" cy="72580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Vista general de diapositiva 13">
                <a:extLst>
                  <a:ext uri="{FF2B5EF4-FFF2-40B4-BE49-F238E27FC236}">
                    <a16:creationId xmlns:a16="http://schemas.microsoft.com/office/drawing/2014/main" id="{C0E13E5B-E748-981C-F7AC-D73E03229E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62624" y="4349116"/>
              <a:ext cx="1127760" cy="725806"/>
            </p:xfrm>
            <a:graphic>
              <a:graphicData uri="http://schemas.microsoft.com/office/powerpoint/2016/slidezoom">
                <pslz:sldZm>
                  <pslz:sldZmObj sldId="326" cId="3724494652">
                    <pslz:zmPr id="{F85ADFDB-7555-432F-9BF7-960049C5FF0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7760" cy="72580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Vista general de diapositiva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0E13E5B-E748-981C-F7AC-D73E03229E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2624" y="4349116"/>
                <a:ext cx="1127760" cy="72580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171F2A13-0886-F05D-11F9-4A38F0F212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9026" y="4333876"/>
              <a:ext cx="1127763" cy="725806"/>
            </p:xfrm>
            <a:graphic>
              <a:graphicData uri="http://schemas.microsoft.com/office/powerpoint/2016/slidezoom">
                <pslz:sldZm>
                  <pslz:sldZmObj sldId="330" cId="3885977291">
                    <pslz:zmPr id="{F0FAD5E8-D32B-44B2-9842-45FB095B51BA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7763" cy="72580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Vista general de diapositiva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71F2A13-0886-F05D-11F9-4A38F0F212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9026" y="4333876"/>
                <a:ext cx="1127763" cy="72580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Vista general de diapositiva 18">
                <a:extLst>
                  <a:ext uri="{FF2B5EF4-FFF2-40B4-BE49-F238E27FC236}">
                    <a16:creationId xmlns:a16="http://schemas.microsoft.com/office/drawing/2014/main" id="{D0F96E0A-6EF5-FB00-DC9E-7871C5CB16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9028" y="5230496"/>
              <a:ext cx="1127762" cy="725807"/>
            </p:xfrm>
            <a:graphic>
              <a:graphicData uri="http://schemas.microsoft.com/office/powerpoint/2016/slidezoom">
                <pslz:sldZm>
                  <pslz:sldZmObj sldId="321" cId="4119149459">
                    <pslz:zmPr id="{B7DE60AF-2580-40EE-83CC-35B38FE767E8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7762" cy="72580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Vista general de diapositiva 1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0F96E0A-6EF5-FB00-DC9E-7871C5CB16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9028" y="5230496"/>
                <a:ext cx="1127762" cy="72580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Vista general de diapositiva 21">
                <a:extLst>
                  <a:ext uri="{FF2B5EF4-FFF2-40B4-BE49-F238E27FC236}">
                    <a16:creationId xmlns:a16="http://schemas.microsoft.com/office/drawing/2014/main" id="{732562E0-0873-FF75-095D-0604D7DEE6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85906" y="4351022"/>
              <a:ext cx="1127764" cy="725806"/>
            </p:xfrm>
            <a:graphic>
              <a:graphicData uri="http://schemas.microsoft.com/office/powerpoint/2016/slidezoom">
                <pslz:sldZm>
                  <pslz:sldZmObj sldId="327" cId="4253615571">
                    <pslz:zmPr id="{994FDFCB-A1BD-4432-919E-97C7A2E756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7764" cy="72580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Vista general de diapositiva 2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32562E0-0873-FF75-095D-0604D7DEE6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5906" y="4351022"/>
                <a:ext cx="1127764" cy="72580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3" name="Gráfico 2">
            <a:extLst>
              <a:ext uri="{FF2B5EF4-FFF2-40B4-BE49-F238E27FC236}">
                <a16:creationId xmlns:a16="http://schemas.microsoft.com/office/drawing/2014/main" id="{3A76317F-8A78-ADE9-3BA2-7E738467466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9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77B07B6-3D63-241E-2E91-0CD14B1EF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09" y="549000"/>
            <a:ext cx="628958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75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11EBD32C-40F0-F591-5843-44FD0DE3E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1" y="549000"/>
            <a:ext cx="733379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3BF2D-EB7E-9EC4-CA9D-CEF255F8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Principios y fundamentos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CE83F-575E-0016-9629-2ACEED53B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Objetos conectados a internet.</a:t>
            </a:r>
          </a:p>
          <a:p>
            <a:r>
              <a:rPr lang="es-CL" dirty="0"/>
              <a:t>IoT desde el año 2009.</a:t>
            </a:r>
          </a:p>
          <a:p>
            <a:r>
              <a:rPr lang="es-CL" dirty="0"/>
              <a:t>Bajo costo. </a:t>
            </a:r>
          </a:p>
          <a:p>
            <a:r>
              <a:rPr lang="es-CL" dirty="0"/>
              <a:t>Bajo consumo energético.</a:t>
            </a:r>
          </a:p>
          <a:p>
            <a:r>
              <a:rPr lang="es-CL" dirty="0"/>
              <a:t>Seguridad robusta.</a:t>
            </a:r>
          </a:p>
          <a:p>
            <a:r>
              <a:rPr lang="es-CL" dirty="0"/>
              <a:t>Ejemplo.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506FC05-8612-F04D-DCF8-898FEDDEC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5691" y="2401507"/>
            <a:ext cx="6128109" cy="31995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C9DDED9-5FD4-1DE7-F648-489B22650D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2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75B52746-F87E-8AA2-E1F9-FE26F41AF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9" y="549000"/>
            <a:ext cx="711496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89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F6786B0-1505-28EB-9588-EC8BE20AE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2" y="549000"/>
            <a:ext cx="933073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9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7975CFD-ECBA-55B9-7779-E51AB2D2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2" y="549000"/>
            <a:ext cx="933073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48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Texto, Aplicación&#10;&#10;Descripción generada automáticamente">
            <a:extLst>
              <a:ext uri="{FF2B5EF4-FFF2-40B4-BE49-F238E27FC236}">
                <a16:creationId xmlns:a16="http://schemas.microsoft.com/office/drawing/2014/main" id="{7D5D3122-AD9E-55AD-76A2-D47C5A43A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29" y="549000"/>
            <a:ext cx="2246143" cy="576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Vista general de diapositiva 20">
                <a:extLst>
                  <a:ext uri="{FF2B5EF4-FFF2-40B4-BE49-F238E27FC236}">
                    <a16:creationId xmlns:a16="http://schemas.microsoft.com/office/drawing/2014/main" id="{94971583-03B3-BCAA-3E8B-EE827261D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3850077"/>
                  </p:ext>
                </p:extLst>
              </p:nvPr>
            </p:nvGraphicFramePr>
            <p:xfrm>
              <a:off x="5446730" y="1601498"/>
              <a:ext cx="1296236" cy="828692"/>
            </p:xfrm>
            <a:graphic>
              <a:graphicData uri="http://schemas.microsoft.com/office/powerpoint/2016/slidezoom">
                <pslz:sldZm>
                  <pslz:sldZmObj sldId="328" cId="3231414333">
                    <pslz:zmPr id="{9FF4B134-6115-458D-86B3-285073954899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6236" cy="82869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Vista general de diapositiva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4971583-03B3-BCAA-3E8B-EE827261D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6730" y="1601498"/>
                <a:ext cx="1296236" cy="82869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Vista general de diapositiva 22">
                <a:extLst>
                  <a:ext uri="{FF2B5EF4-FFF2-40B4-BE49-F238E27FC236}">
                    <a16:creationId xmlns:a16="http://schemas.microsoft.com/office/drawing/2014/main" id="{A38FBB13-8270-D86E-1777-62235BB85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0012084"/>
                  </p:ext>
                </p:extLst>
              </p:nvPr>
            </p:nvGraphicFramePr>
            <p:xfrm>
              <a:off x="5446730" y="2905108"/>
              <a:ext cx="1296236" cy="828692"/>
            </p:xfrm>
            <a:graphic>
              <a:graphicData uri="http://schemas.microsoft.com/office/powerpoint/2016/slidezoom">
                <pslz:sldZm>
                  <pslz:sldZmObj sldId="329" cId="1628785111">
                    <pslz:zmPr id="{2A11BA50-AF37-4FE3-83A8-DCFBC5A5A28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6236" cy="82869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Vista general de diapositiva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38FBB13-8270-D86E-1777-62235BB85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6730" y="2905108"/>
                <a:ext cx="1296236" cy="82869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Vista general de diapositiva 24">
                <a:extLst>
                  <a:ext uri="{FF2B5EF4-FFF2-40B4-BE49-F238E27FC236}">
                    <a16:creationId xmlns:a16="http://schemas.microsoft.com/office/drawing/2014/main" id="{AAEDAB6D-7791-F769-B59B-618A76C625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2536984"/>
                  </p:ext>
                </p:extLst>
              </p:nvPr>
            </p:nvGraphicFramePr>
            <p:xfrm>
              <a:off x="5448635" y="4276708"/>
              <a:ext cx="1296236" cy="828692"/>
            </p:xfrm>
            <a:graphic>
              <a:graphicData uri="http://schemas.microsoft.com/office/powerpoint/2016/slidezoom">
                <pslz:sldZm>
                  <pslz:sldZmObj sldId="325" cId="3798065562">
                    <pslz:zmPr id="{49D25F43-4F51-4992-951C-9295F05DC532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6236" cy="82869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Vista general de diapositiva 2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AEDAB6D-7791-F769-B59B-618A76C625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8635" y="4276708"/>
                <a:ext cx="1296236" cy="82869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494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7C8138DC-761F-D2DF-44EA-7062E1A1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11" y="549000"/>
            <a:ext cx="822697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14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AF057D8-4410-5F04-7299-C10133130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5" y="549000"/>
            <a:ext cx="822897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85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AAE5944A-1FC8-067F-6900-192CA874C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11" y="549000"/>
            <a:ext cx="822697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5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E3B5D7-9A2C-51B1-A652-7CEF3D52A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81" y="549000"/>
            <a:ext cx="4870238" cy="576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Vista general de diapositiva 6">
                <a:extLst>
                  <a:ext uri="{FF2B5EF4-FFF2-40B4-BE49-F238E27FC236}">
                    <a16:creationId xmlns:a16="http://schemas.microsoft.com/office/drawing/2014/main" id="{DB0C3A6A-5CBD-8257-FF07-C386954A4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2746594"/>
                  </p:ext>
                </p:extLst>
              </p:nvPr>
            </p:nvGraphicFramePr>
            <p:xfrm>
              <a:off x="4190162" y="1775460"/>
              <a:ext cx="1416817" cy="917497"/>
            </p:xfrm>
            <a:graphic>
              <a:graphicData uri="http://schemas.microsoft.com/office/powerpoint/2016/slidezoom">
                <pslz:sldZm>
                  <pslz:sldZmObj sldId="331" cId="620590820">
                    <pslz:zmPr id="{A4C105B3-4CE9-40A7-9AB5-23461CE95FD2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6817" cy="91749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Vista general de diapositiva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B0C3A6A-5CBD-8257-FF07-C386954A4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162" y="1775460"/>
                <a:ext cx="1416817" cy="91749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D27D190F-DA35-3CA5-238C-8E86EF02DCDF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8572253"/>
                  </p:ext>
                </p:extLst>
              </p:nvPr>
            </p:nvGraphicFramePr>
            <p:xfrm>
              <a:off x="4190161" y="3195418"/>
              <a:ext cx="1416818" cy="917497"/>
            </p:xfrm>
            <a:graphic>
              <a:graphicData uri="http://schemas.microsoft.com/office/powerpoint/2016/slidezoom">
                <pslz:sldZm>
                  <pslz:sldZmObj sldId="332" cId="1915007413">
                    <pslz:zmPr id="{EC3F0990-2099-4B41-89E1-F333E47E979A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6818" cy="91749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Vista general de diapositiva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27D190F-DA35-3CA5-238C-8E86EF02DCDF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161" y="3195418"/>
                <a:ext cx="1416818" cy="91749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C6F00E38-0BA9-CE35-1BEB-ED25B61F4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6707827"/>
                  </p:ext>
                </p:extLst>
              </p:nvPr>
            </p:nvGraphicFramePr>
            <p:xfrm>
              <a:off x="4190159" y="4702629"/>
              <a:ext cx="1416819" cy="917497"/>
            </p:xfrm>
            <a:graphic>
              <a:graphicData uri="http://schemas.microsoft.com/office/powerpoint/2016/slidezoom">
                <pslz:sldZm>
                  <pslz:sldZmObj sldId="333" cId="3561089515">
                    <pslz:zmPr id="{5FCAD5E8-ABCC-44B1-A436-0E0A288BA6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6819" cy="91749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Vista general de diapositiva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6F00E38-0BA9-CE35-1BEB-ED25B61F4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159" y="4702629"/>
                <a:ext cx="1416819" cy="91749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B596A2A1-D25D-0903-40F3-3E6DAF51F0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457377"/>
                  </p:ext>
                </p:extLst>
              </p:nvPr>
            </p:nvGraphicFramePr>
            <p:xfrm>
              <a:off x="6973556" y="2069960"/>
              <a:ext cx="1416817" cy="917497"/>
            </p:xfrm>
            <a:graphic>
              <a:graphicData uri="http://schemas.microsoft.com/office/powerpoint/2016/slidezoom">
                <pslz:sldZm>
                  <pslz:sldZmObj sldId="334" cId="3638604503">
                    <pslz:zmPr id="{68CF08B3-B2CB-42C1-A412-869C9B602A7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6817" cy="91749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Vista general de diapositiva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596A2A1-D25D-0903-40F3-3E6DAF51F0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3556" y="2069960"/>
                <a:ext cx="1416817" cy="91749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1087ED95-E277-7C6C-AB65-BFFAF79C7F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6207222"/>
                  </p:ext>
                </p:extLst>
              </p:nvPr>
            </p:nvGraphicFramePr>
            <p:xfrm>
              <a:off x="6973556" y="3607358"/>
              <a:ext cx="1416817" cy="917497"/>
            </p:xfrm>
            <a:graphic>
              <a:graphicData uri="http://schemas.microsoft.com/office/powerpoint/2016/slidezoom">
                <pslz:sldZm>
                  <pslz:sldZmObj sldId="335" cId="1894746754">
                    <pslz:zmPr id="{0836C713-04FE-44C6-8B1B-A98E3331BE54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6817" cy="91749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Vista general de diapositiva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087ED95-E277-7C6C-AB65-BFFAF79C7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3556" y="3607358"/>
                <a:ext cx="1416817" cy="91749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977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0E05347-2B55-F067-4E34-F92C8AE01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89" y="549000"/>
            <a:ext cx="872642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0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440117DF-F6A5-F46C-AB25-3BF4EE966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70" y="549000"/>
            <a:ext cx="872866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0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163F7-40B6-8536-32CA-FC476C77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Objetos conectados a internet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4A4EE8-2E51-53D3-3C17-1BB6E2A6C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237" y="2029619"/>
            <a:ext cx="9915525" cy="394335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EC1BE991-9F04-7C2F-DFE7-F493235B04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64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, Tabla&#10;&#10;Descripción generada automáticamente">
            <a:extLst>
              <a:ext uri="{FF2B5EF4-FFF2-40B4-BE49-F238E27FC236}">
                <a16:creationId xmlns:a16="http://schemas.microsoft.com/office/drawing/2014/main" id="{CCC3D036-69DD-9B0A-FC46-AC859EC6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89" y="549000"/>
            <a:ext cx="872642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89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685C064-E91F-80DA-6ADE-CE286481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70" y="549000"/>
            <a:ext cx="872866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04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AE7FED76-172A-EC5E-9686-8E2141C0F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89" y="549000"/>
            <a:ext cx="872642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6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D52110F-4761-BD5B-4F84-1E7D962E6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2" y="549000"/>
            <a:ext cx="933073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49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C74B4E14-5FA1-C14D-21E4-52D3E319E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8" y="549000"/>
            <a:ext cx="5993705" cy="5760000"/>
          </a:xfrm>
        </p:spPr>
      </p:pic>
    </p:spTree>
    <p:extLst>
      <p:ext uri="{BB962C8B-B14F-4D97-AF65-F5344CB8AC3E}">
        <p14:creationId xmlns:p14="http://schemas.microsoft.com/office/powerpoint/2010/main" val="4253615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Hardware - </a:t>
            </a:r>
            <a:r>
              <a:rPr lang="es-CL" sz="3600" dirty="0"/>
              <a:t>Programación del microcontrolador</a:t>
            </a:r>
            <a:endParaRPr lang="es-CL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764550B7-B0BB-EA58-839B-624B5E4C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Lenguaje de programación</a:t>
            </a:r>
          </a:p>
          <a:p>
            <a:pPr lvl="1"/>
            <a:r>
              <a:rPr lang="es-MX" dirty="0"/>
              <a:t>MicroPyton</a:t>
            </a:r>
          </a:p>
          <a:p>
            <a:r>
              <a:rPr lang="es-MX" dirty="0"/>
              <a:t>Entorno de desarrollo</a:t>
            </a:r>
          </a:p>
          <a:p>
            <a:pPr lvl="1"/>
            <a:r>
              <a:rPr lang="es-MX" dirty="0"/>
              <a:t>ATOM</a:t>
            </a:r>
          </a:p>
          <a:p>
            <a:pPr lvl="1"/>
            <a:r>
              <a:rPr lang="es-MX" dirty="0"/>
              <a:t>Visual Studio Code</a:t>
            </a:r>
          </a:p>
          <a:p>
            <a:r>
              <a:rPr lang="es-MX" dirty="0"/>
              <a:t>Código Ejemplo</a:t>
            </a:r>
          </a:p>
          <a:p>
            <a:pPr lvl="1"/>
            <a:r>
              <a:rPr lang="es-MX" dirty="0"/>
              <a:t>miPrimerPrograma.py</a:t>
            </a:r>
            <a:endParaRPr lang="es-CL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FEA48BA3-A4A5-7002-0666-3E141BAD23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577058"/>
                  </p:ext>
                </p:extLst>
              </p:nvPr>
            </p:nvGraphicFramePr>
            <p:xfrm>
              <a:off x="5358063" y="1690688"/>
              <a:ext cx="2399999" cy="1440000"/>
            </p:xfrm>
            <a:graphic>
              <a:graphicData uri="http://schemas.microsoft.com/office/powerpoint/2016/slidezoom">
                <pslz:sldZm>
                  <pslz:sldZmObj sldId="339" cId="4168833255">
                    <pslz:zmPr id="{939972A2-41C3-464B-BCD3-E684C66E86D8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837473B0-CC2E-450A-ABE3-18F120FF3D39}">
                              <a1611:picAttrSrcUrl xmlns:a1611="http://schemas.microsoft.com/office/drawing/2016/11/main" r:i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99999" cy="144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Vista general de diapositiva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EA48BA3-A4A5-7002-0666-3E141BAD23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5358063" y="1690688"/>
                <a:ext cx="2399999" cy="144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B0600360-1E8E-FFBB-80B0-F0F62F6817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4041130"/>
                  </p:ext>
                </p:extLst>
              </p:nvPr>
            </p:nvGraphicFramePr>
            <p:xfrm>
              <a:off x="8184502" y="2887526"/>
              <a:ext cx="2742857" cy="1440000"/>
            </p:xfrm>
            <a:graphic>
              <a:graphicData uri="http://schemas.microsoft.com/office/powerpoint/2016/slidezoom">
                <pslz:sldZm>
                  <pslz:sldZmObj sldId="337" cId="837681046">
                    <pslz:zmPr id="{B5D67399-BD6A-43D7-9B75-80F0D0851663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837473B0-CC2E-450A-ABE3-18F120FF3D39}">
                              <a1611:picAttrSrcUrl xmlns:a1611="http://schemas.microsoft.com/office/drawing/2016/11/main" r:i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2857" cy="144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Vista general de diapositiva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0600360-1E8E-FFBB-80B0-F0F62F6817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8184502" y="2887526"/>
                <a:ext cx="2742857" cy="144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936D5028-654F-E400-E78F-DC25C955DE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8610019"/>
                  </p:ext>
                </p:extLst>
              </p:nvPr>
            </p:nvGraphicFramePr>
            <p:xfrm>
              <a:off x="4980562" y="3736251"/>
              <a:ext cx="2560000" cy="1440000"/>
            </p:xfrm>
            <a:graphic>
              <a:graphicData uri="http://schemas.microsoft.com/office/powerpoint/2016/slidezoom">
                <pslz:sldZm>
                  <pslz:sldZmObj sldId="338" cId="2863082736">
                    <pslz:zmPr id="{4BC7DD2E-F05C-4668-A434-19D4D1CB8595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837473B0-CC2E-450A-ABE3-18F120FF3D39}">
                              <a1611:picAttrSrcUrl xmlns:a1611="http://schemas.microsoft.com/office/drawing/2016/11/main" r:id="rId1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Vista general de diapositiva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36D5028-654F-E400-E78F-DC25C955DE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4980562" y="3736251"/>
                <a:ext cx="2560000" cy="1440000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Vista general de diapositiva 16">
                <a:extLst>
                  <a:ext uri="{FF2B5EF4-FFF2-40B4-BE49-F238E27FC236}">
                    <a16:creationId xmlns:a16="http://schemas.microsoft.com/office/drawing/2014/main" id="{D2D2D7EE-FC35-55EF-F681-B92AA5A536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3216373"/>
                  </p:ext>
                </p:extLst>
              </p:nvPr>
            </p:nvGraphicFramePr>
            <p:xfrm>
              <a:off x="8184502" y="4462463"/>
              <a:ext cx="3048000" cy="1714500"/>
            </p:xfrm>
            <a:graphic>
              <a:graphicData uri="http://schemas.microsoft.com/office/powerpoint/2016/slidezoom">
                <pslz:sldZm>
                  <pslz:sldZmObj sldId="336" cId="2778691664">
                    <pslz:zmPr id="{720E991E-6BFB-4E07-B07F-B32FEB035066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Vista general de diapositiva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2D2D7EE-FC35-55EF-F681-B92AA5A536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84502" y="4462463"/>
                <a:ext cx="3048000" cy="1714500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3" name="Gráfico 2">
            <a:extLst>
              <a:ext uri="{FF2B5EF4-FFF2-40B4-BE49-F238E27FC236}">
                <a16:creationId xmlns:a16="http://schemas.microsoft.com/office/drawing/2014/main" id="{7C8D4132-4942-FCB6-E7D1-02B505F9ED0E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87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74BD3D-F5F9-2858-70A2-874EC002D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6" y="3513"/>
            <a:ext cx="11156647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33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3F6829-A731-0073-6A15-6E2EDC83B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608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81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D776D6-6B6E-B212-274E-C11C130E7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82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1C75048-F0BC-F5DC-ED51-2AB42A165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6912"/>
            <a:ext cx="10515600" cy="3108763"/>
          </a:xfrm>
        </p:spPr>
      </p:pic>
    </p:spTree>
    <p:extLst>
      <p:ext uri="{BB962C8B-B14F-4D97-AF65-F5344CB8AC3E}">
        <p14:creationId xmlns:p14="http://schemas.microsoft.com/office/powerpoint/2010/main" val="277869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0C9EF-C0C8-0478-CFB8-4C87A565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Alcances y 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36B1A5-832F-8D6F-1393-421B60D38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Dispositivos de menor tamaño – batería.</a:t>
            </a:r>
          </a:p>
          <a:p>
            <a:r>
              <a:rPr lang="es-CL" dirty="0"/>
              <a:t>Baja capacidad de procesamiento – consumo energético.</a:t>
            </a:r>
          </a:p>
          <a:p>
            <a:r>
              <a:rPr lang="es-CL" dirty="0"/>
              <a:t>Redes de baja banda ancha – cantidad de datos.</a:t>
            </a:r>
          </a:p>
          <a:p>
            <a:r>
              <a:rPr lang="es-CL" dirty="0"/>
              <a:t>Radiofrecuencias.</a:t>
            </a:r>
          </a:p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8631C3-8CFB-545E-1747-9A91B617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29" y="4001294"/>
            <a:ext cx="4233626" cy="237943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199242C-62BB-81BE-5B7C-FF910A232F2D}"/>
              </a:ext>
            </a:extLst>
          </p:cNvPr>
          <p:cNvGrpSpPr/>
          <p:nvPr/>
        </p:nvGrpSpPr>
        <p:grpSpPr>
          <a:xfrm>
            <a:off x="6175239" y="4001294"/>
            <a:ext cx="4043875" cy="1888417"/>
            <a:chOff x="1457325" y="1262822"/>
            <a:chExt cx="9277350" cy="433235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EB4C47C-CB05-BFC9-E1F2-807167303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7757" y="1262822"/>
              <a:ext cx="4776486" cy="4332356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33166E2-A5D6-876D-8B5D-0797B3659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7325" y="1662112"/>
              <a:ext cx="9277350" cy="3533775"/>
            </a:xfrm>
            <a:prstGeom prst="rect">
              <a:avLst/>
            </a:prstGeom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D50726BA-F82F-327D-B0EC-75106CD919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79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Telecomunicaciones - </a:t>
            </a:r>
            <a:r>
              <a:rPr lang="es-CL" sz="3600" dirty="0"/>
              <a:t>Red SigFox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73F6EC5-30AE-A851-DB7B-9AF0CF816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3275" y="2229644"/>
            <a:ext cx="5505450" cy="35433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6D2690C6-FEB2-72D3-1E86-8872CEB70E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93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Telecomunicaciones - </a:t>
            </a:r>
            <a:r>
              <a:rPr lang="es-CL" sz="3600" dirty="0"/>
              <a:t>Red SigFox</a:t>
            </a:r>
            <a:endParaRPr lang="es-CL" dirty="0"/>
          </a:p>
        </p:txBody>
      </p:sp>
      <p:pic>
        <p:nvPicPr>
          <p:cNvPr id="4" name="Marcador de contenido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463EE10-13C7-6760-51D7-7B4DA8CD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75" y="1825625"/>
            <a:ext cx="9820450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5455CB84-BF48-7378-3197-5554060123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0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Telecomunicaciones - </a:t>
            </a:r>
            <a:r>
              <a:rPr lang="es-CL" sz="3600" dirty="0"/>
              <a:t>Red SigFox</a:t>
            </a:r>
            <a:endParaRPr lang="es-CL" dirty="0"/>
          </a:p>
        </p:txBody>
      </p:sp>
      <p:pic>
        <p:nvPicPr>
          <p:cNvPr id="7" name="Marcador de contenido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F81A29A-FEE3-A001-EEBB-B6DC42518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35" y="1825625"/>
            <a:ext cx="6539730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63CFBA3-1FDF-55EC-F648-031650DB2A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49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Telecomunicaciones - </a:t>
            </a:r>
            <a:r>
              <a:rPr lang="es-CL" sz="3600" dirty="0"/>
              <a:t>Red SigFox</a:t>
            </a:r>
            <a:endParaRPr lang="es-CL" dirty="0"/>
          </a:p>
        </p:txBody>
      </p:sp>
      <p:pic>
        <p:nvPicPr>
          <p:cNvPr id="8" name="Marcador de contenido 7" descr="Interfaz de usuario gráfica, Texto, Aplicación, Correo electrónico, Teams&#10;&#10;Descripción generada automáticamente">
            <a:extLst>
              <a:ext uri="{FF2B5EF4-FFF2-40B4-BE49-F238E27FC236}">
                <a16:creationId xmlns:a16="http://schemas.microsoft.com/office/drawing/2014/main" id="{9708A4B4-9618-4E12-528C-5656A9DCF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0" y="1825625"/>
            <a:ext cx="8239219" cy="435133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1EA3AB9-E23F-BC8E-2341-A0CE6DAC9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52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Telecomunicaciones - </a:t>
            </a:r>
            <a:r>
              <a:rPr lang="es-CL" sz="3600" dirty="0"/>
              <a:t>Red SigFox</a:t>
            </a:r>
            <a:endParaRPr lang="es-C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6246BA-7A9D-2F14-EDB3-7E9A628ECF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2570"/>
          <a:stretch/>
        </p:blipFill>
        <p:spPr bwMode="auto">
          <a:xfrm>
            <a:off x="2145175" y="1690688"/>
            <a:ext cx="7901650" cy="479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B75FB78-879B-A3E2-9E7B-8DA0F75563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158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Plataforma IoT - </a:t>
            </a:r>
            <a:r>
              <a:rPr lang="es-CL" sz="3600" dirty="0"/>
              <a:t>Ubidots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52C6972-A1A1-FA95-75C6-38F090129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334" y="1825625"/>
            <a:ext cx="9137331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D4CB4614-B142-E819-1577-5961629771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64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Plataforma IoT - </a:t>
            </a:r>
            <a:r>
              <a:rPr lang="es-CL" sz="3600" dirty="0"/>
              <a:t>Ubidots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3BE09B7-277B-008B-827B-D1D16FD1F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750" y="1825625"/>
            <a:ext cx="9166499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0FEC9ED-8A19-5439-5B20-F32E43AA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44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Plataforma IoT - </a:t>
            </a:r>
            <a:r>
              <a:rPr lang="es-CL" sz="3600" dirty="0"/>
              <a:t>Ubidots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FDC73D1-1947-38D0-753C-592C8FBE3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661" y="1825625"/>
            <a:ext cx="9150677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100E42B1-A77A-9A41-C0FD-FAB67D1D48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02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Plataforma IoT - </a:t>
            </a:r>
            <a:r>
              <a:rPr lang="es-CL" sz="3600" dirty="0"/>
              <a:t>Ubidots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832E9F0-81EF-24C4-E17C-335F752C1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7" y="1825625"/>
            <a:ext cx="9170766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E50A2A5-092D-0507-23F2-7CB6F38B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4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Fallas programadas febrero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9EA7B094-F302-240C-36E0-CC237B06D1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12360" y="1825624"/>
          <a:ext cx="5967280" cy="4351341"/>
        </p:xfrm>
        <a:graphic>
          <a:graphicData uri="http://schemas.openxmlformats.org/drawingml/2006/table">
            <a:tbl>
              <a:tblPr/>
              <a:tblGrid>
                <a:gridCol w="652672">
                  <a:extLst>
                    <a:ext uri="{9D8B030D-6E8A-4147-A177-3AD203B41FA5}">
                      <a16:colId xmlns:a16="http://schemas.microsoft.com/office/drawing/2014/main" val="99479057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18839164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1910622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4101802344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93216902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23966795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748883003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904349160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172333739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77180179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77357744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2181240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75580250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8458137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75022463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279378874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65188146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736220270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153150212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419989482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694381546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75066487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789550249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53443708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897493304"/>
                    </a:ext>
                  </a:extLst>
                </a:gridCol>
              </a:tblGrid>
              <a:tr h="349645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3" marR="6993" marT="69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00:00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01:00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02:00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03:00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04:00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05:00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06:00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07:00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08:00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09:00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654549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786822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836690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973047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398909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142901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233784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99369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363836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44903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818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172086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921640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886770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15929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24-02-2020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rowSpan="6" gridSpan="24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FALLÓ EL CARGADOR DE 5V (QUEMADO), LO QUE PROVOCÓ QUE EL SISTEMA DESCARGARA LA BATERIA Y SE APAGARA....</a:t>
                      </a:r>
                    </a:p>
                  </a:txBody>
                  <a:tcPr marL="6993" marR="6993" marT="69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995089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25-02-2020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168950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26-02-2020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676698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39491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45862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28564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55200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3" marR="6993" marT="69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provocada y registrada exitosamente en plataforma IoT.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622560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3" marR="6993" marT="69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del prototipo no especificado, no registrado en plataforma IoT.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45071"/>
                  </a:ext>
                </a:extLst>
              </a:tr>
            </a:tbl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39C50D8A-B813-6186-0B8F-1839394BAC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6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85F21-2FBB-0FC0-A9A8-43126C75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Partes Fundamentales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859D56-C371-6C5A-A077-10B0B4B86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Hardware</a:t>
            </a:r>
          </a:p>
          <a:p>
            <a:pPr lvl="1"/>
            <a:r>
              <a:rPr lang="es-CL" dirty="0"/>
              <a:t>Microcontrolador</a:t>
            </a:r>
          </a:p>
          <a:p>
            <a:pPr lvl="1"/>
            <a:r>
              <a:rPr lang="es-CL" dirty="0"/>
              <a:t>Sensores y actuadores</a:t>
            </a:r>
          </a:p>
          <a:p>
            <a:pPr lvl="1"/>
            <a:r>
              <a:rPr lang="es-CL" dirty="0"/>
              <a:t>Alimentación y/o respaldo de energía</a:t>
            </a:r>
          </a:p>
          <a:p>
            <a:r>
              <a:rPr lang="es-CL" dirty="0"/>
              <a:t>Telecomunicaciones</a:t>
            </a:r>
          </a:p>
          <a:p>
            <a:pPr lvl="1"/>
            <a:r>
              <a:rPr lang="es-CL" dirty="0"/>
              <a:t>LTE-M / NB-IoT</a:t>
            </a:r>
          </a:p>
          <a:p>
            <a:pPr lvl="1"/>
            <a:r>
              <a:rPr lang="es-CL" dirty="0"/>
              <a:t>Lora / SigFox</a:t>
            </a:r>
          </a:p>
          <a:p>
            <a:r>
              <a:rPr lang="es-CL" dirty="0"/>
              <a:t>Software en la nube</a:t>
            </a:r>
          </a:p>
          <a:p>
            <a:pPr lvl="1"/>
            <a:r>
              <a:rPr lang="es-CL" dirty="0"/>
              <a:t>Plataformas IoT</a:t>
            </a:r>
          </a:p>
          <a:p>
            <a:pPr lvl="2"/>
            <a:r>
              <a:rPr lang="es-CL" dirty="0"/>
              <a:t>Ubidots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B230F2D-DE6C-28AE-87EA-4F2178A0E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8572" y="3510683"/>
            <a:ext cx="4550143" cy="27522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798B91-141E-9C62-6416-42B715E0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016" y="1690688"/>
            <a:ext cx="3067254" cy="153475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BA89A9B-F8D4-07E2-A65A-99978C7BBD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74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Fallas programadas marzo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B80BEE1B-805E-B1C5-C204-A93A14875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930057"/>
              </p:ext>
            </p:extLst>
          </p:nvPr>
        </p:nvGraphicFramePr>
        <p:xfrm>
          <a:off x="3538735" y="1825625"/>
          <a:ext cx="5114529" cy="4351339"/>
        </p:xfrm>
        <a:graphic>
          <a:graphicData uri="http://schemas.openxmlformats.org/drawingml/2006/table">
            <a:tbl>
              <a:tblPr/>
              <a:tblGrid>
                <a:gridCol w="559401">
                  <a:extLst>
                    <a:ext uri="{9D8B030D-6E8A-4147-A177-3AD203B41FA5}">
                      <a16:colId xmlns:a16="http://schemas.microsoft.com/office/drawing/2014/main" val="488298146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038926804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459586197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502527855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811460989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4203780985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189207372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1516844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856016400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158354937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371744219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124832885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75459225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017965324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957991976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837385766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4158256219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888063904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086558079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628801570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174866767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024401388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399080862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509510503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073815163"/>
                    </a:ext>
                  </a:extLst>
                </a:gridCol>
              </a:tblGrid>
              <a:tr h="29967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00:00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01:00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02:00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03:00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04:00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05:00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06:00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07:00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08:00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09:00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81484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09-03-2020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383781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921825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0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377526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292848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043658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821881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37768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068819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399323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0043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91041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973444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903337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3072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24-03-2020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084136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25-03-2020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74601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26-03-2020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666214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4881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466171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4352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97047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28012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l" fontAlgn="b"/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73803"/>
                  </a:ext>
                </a:extLst>
              </a:tr>
              <a:tr h="14983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provocada y registrada exitosamente en plataforma IoT.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908221"/>
                  </a:ext>
                </a:extLst>
              </a:tr>
              <a:tr h="14983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provocada exitosamente pero no registrado en plataforma IoT.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10998"/>
                  </a:ext>
                </a:extLst>
              </a:tr>
              <a:tr h="14983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humana al no programar el dispositivo SONOFF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418518"/>
                  </a:ext>
                </a:extLst>
              </a:tr>
              <a:tr h="14983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del prototipo no especificado, no registrado en plataforma IoT.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03198"/>
                  </a:ext>
                </a:extLst>
              </a:tr>
            </a:tbl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48A8D21B-379B-61EF-F1E1-30EE9FE987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69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Gráficos febrero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8AE3AE12-7201-4D38-9676-0F7065091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767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79D85A8C-FAFC-2885-A9AA-D5F33E7E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55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Gráficos febrero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D55D3C-200F-48F5-8ED4-8222AF42D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9049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13EB36B6-6707-70AC-8BAC-10038DBC6C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9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Gráficos febrero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786CAAEF-18E1-46EE-A4A5-9ECBB9F63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9842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FF0CFDAC-25C0-52F6-D6EE-3321A24B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941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Gráficos febrero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D9E8D2EC-1EAB-4DD1-81C5-5F7A42BBE2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4704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DC6EF5F0-B274-0E96-9B5A-23AFE69FDC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88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Gráficos marzo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3B8FD575-6F70-4F54-B552-99F025B9A4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0789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14C94A62-6BBC-B86D-95E7-EF24291C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294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Gráficos marzo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E7D0BF75-D56E-4968-B82E-330B64508C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3577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84E32608-5599-882F-D2F3-F0175C42DD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95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Gráficos marzo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433F8651-5377-4364-A751-97CDE227E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1080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B2B05512-E5EF-3B7A-8F53-73DE93C11B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78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Gráficos marzo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CFD23350-84EC-4C7E-B1D3-E087F8548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6160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DE682B06-2D93-C6AD-0316-CE63C830D7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47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- Tabla de errores en voltajes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A567DC69-5497-B604-161E-77144140D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817414"/>
              </p:ext>
            </p:extLst>
          </p:nvPr>
        </p:nvGraphicFramePr>
        <p:xfrm>
          <a:off x="3572827" y="4597344"/>
          <a:ext cx="5046345" cy="1297502"/>
        </p:xfrm>
        <a:graphic>
          <a:graphicData uri="http://schemas.openxmlformats.org/drawingml/2006/table">
            <a:tbl>
              <a:tblPr firstRow="1" firstCol="1" bandRow="1"/>
              <a:tblGrid>
                <a:gridCol w="687888">
                  <a:extLst>
                    <a:ext uri="{9D8B030D-6E8A-4147-A177-3AD203B41FA5}">
                      <a16:colId xmlns:a16="http://schemas.microsoft.com/office/drawing/2014/main" val="799684534"/>
                    </a:ext>
                  </a:extLst>
                </a:gridCol>
                <a:gridCol w="1123767">
                  <a:extLst>
                    <a:ext uri="{9D8B030D-6E8A-4147-A177-3AD203B41FA5}">
                      <a16:colId xmlns:a16="http://schemas.microsoft.com/office/drawing/2014/main" val="1722682513"/>
                    </a:ext>
                  </a:extLst>
                </a:gridCol>
                <a:gridCol w="1113790">
                  <a:extLst>
                    <a:ext uri="{9D8B030D-6E8A-4147-A177-3AD203B41FA5}">
                      <a16:colId xmlns:a16="http://schemas.microsoft.com/office/drawing/2014/main" val="168987924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118864894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1995174509"/>
                    </a:ext>
                  </a:extLst>
                </a:gridCol>
              </a:tblGrid>
              <a:tr h="249023">
                <a:tc>
                  <a:txBody>
                    <a:bodyPr/>
                    <a:lstStyle/>
                    <a:p>
                      <a:endParaRPr lang="es-CL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Voltaje AC - Red eléctrica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Voltaje DC - batería LiPo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42007"/>
                  </a:ext>
                </a:extLst>
              </a:tr>
              <a:tr h="513573">
                <a:tc>
                  <a:txBody>
                    <a:bodyPr/>
                    <a:lstStyle/>
                    <a:p>
                      <a:endParaRPr lang="es-CL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PZEM-004T </a:t>
                      </a:r>
                      <a:b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 0,5%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Multímetro </a:t>
                      </a:r>
                      <a:b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 1,2%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Divisor de voltaje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Multímetro </a:t>
                      </a:r>
                      <a:b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 0,8%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168461"/>
                  </a:ext>
                </a:extLst>
              </a:tr>
              <a:tr h="279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Medición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223,2 V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222 V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4,12 V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4,17 V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691844"/>
                  </a:ext>
                </a:extLst>
              </a:tr>
              <a:tr h="255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Error %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0,54 %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1,20 %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54210"/>
                  </a:ext>
                </a:extLst>
              </a:tr>
            </a:tbl>
          </a:graphicData>
        </a:graphic>
      </p:graphicFrame>
      <p:grpSp>
        <p:nvGrpSpPr>
          <p:cNvPr id="15" name="Grupo 14">
            <a:extLst>
              <a:ext uri="{FF2B5EF4-FFF2-40B4-BE49-F238E27FC236}">
                <a16:creationId xmlns:a16="http://schemas.microsoft.com/office/drawing/2014/main" id="{0E5B398A-8C7B-F961-6465-F831B359F49F}"/>
              </a:ext>
            </a:extLst>
          </p:cNvPr>
          <p:cNvGrpSpPr/>
          <p:nvPr/>
        </p:nvGrpSpPr>
        <p:grpSpPr>
          <a:xfrm>
            <a:off x="3837622" y="1690688"/>
            <a:ext cx="4516755" cy="2117090"/>
            <a:chOff x="3572827" y="1690688"/>
            <a:chExt cx="4516755" cy="211709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F710D148-AFE1-F715-683D-4D46D17EB839}"/>
                </a:ext>
              </a:extLst>
            </p:cNvPr>
            <p:cNvGrpSpPr/>
            <p:nvPr/>
          </p:nvGrpSpPr>
          <p:grpSpPr>
            <a:xfrm>
              <a:off x="6835457" y="1870393"/>
              <a:ext cx="1254125" cy="1694180"/>
              <a:chOff x="0" y="0"/>
              <a:chExt cx="1691191" cy="2180877"/>
            </a:xfrm>
          </p:grpSpPr>
          <p:pic>
            <p:nvPicPr>
              <p:cNvPr id="13" name="Imagen 12" descr="Un reloj despertador&#10;&#10;Descripción generada automáticamente">
                <a:extLst>
                  <a:ext uri="{FF2B5EF4-FFF2-40B4-BE49-F238E27FC236}">
                    <a16:creationId xmlns:a16="http://schemas.microsoft.com/office/drawing/2014/main" id="{904DECE9-EE7B-4FB3-EFE4-47D547433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72" t="2930" r="29285" b="76139"/>
              <a:stretch/>
            </p:blipFill>
            <p:spPr bwMode="auto">
              <a:xfrm>
                <a:off x="6457" y="1109463"/>
                <a:ext cx="1684734" cy="1071414"/>
              </a:xfrm>
              <a:custGeom>
                <a:avLst/>
                <a:gdLst>
                  <a:gd name="connsiteX0" fmla="*/ 0 w 1684734"/>
                  <a:gd name="connsiteY0" fmla="*/ 0 h 1071414"/>
                  <a:gd name="connsiteX1" fmla="*/ 595273 w 1684734"/>
                  <a:gd name="connsiteY1" fmla="*/ 0 h 1071414"/>
                  <a:gd name="connsiteX2" fmla="*/ 1140003 w 1684734"/>
                  <a:gd name="connsiteY2" fmla="*/ 0 h 1071414"/>
                  <a:gd name="connsiteX3" fmla="*/ 1684734 w 1684734"/>
                  <a:gd name="connsiteY3" fmla="*/ 0 h 1071414"/>
                  <a:gd name="connsiteX4" fmla="*/ 1684734 w 1684734"/>
                  <a:gd name="connsiteY4" fmla="*/ 503565 h 1071414"/>
                  <a:gd name="connsiteX5" fmla="*/ 1684734 w 1684734"/>
                  <a:gd name="connsiteY5" fmla="*/ 1071414 h 1071414"/>
                  <a:gd name="connsiteX6" fmla="*/ 1173698 w 1684734"/>
                  <a:gd name="connsiteY6" fmla="*/ 1071414 h 1071414"/>
                  <a:gd name="connsiteX7" fmla="*/ 645815 w 1684734"/>
                  <a:gd name="connsiteY7" fmla="*/ 1071414 h 1071414"/>
                  <a:gd name="connsiteX8" fmla="*/ 0 w 1684734"/>
                  <a:gd name="connsiteY8" fmla="*/ 1071414 h 1071414"/>
                  <a:gd name="connsiteX9" fmla="*/ 0 w 1684734"/>
                  <a:gd name="connsiteY9" fmla="*/ 557135 h 1071414"/>
                  <a:gd name="connsiteX10" fmla="*/ 0 w 1684734"/>
                  <a:gd name="connsiteY10" fmla="*/ 0 h 10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84734" h="1071414" fill="none" extrusionOk="0">
                    <a:moveTo>
                      <a:pt x="0" y="0"/>
                    </a:moveTo>
                    <a:cubicBezTo>
                      <a:pt x="217996" y="-40332"/>
                      <a:pt x="458557" y="13156"/>
                      <a:pt x="595273" y="0"/>
                    </a:cubicBezTo>
                    <a:cubicBezTo>
                      <a:pt x="731989" y="-13156"/>
                      <a:pt x="930274" y="62120"/>
                      <a:pt x="1140003" y="0"/>
                    </a:cubicBezTo>
                    <a:cubicBezTo>
                      <a:pt x="1349732" y="-62120"/>
                      <a:pt x="1511197" y="41909"/>
                      <a:pt x="1684734" y="0"/>
                    </a:cubicBezTo>
                    <a:cubicBezTo>
                      <a:pt x="1725792" y="123378"/>
                      <a:pt x="1666288" y="336442"/>
                      <a:pt x="1684734" y="503565"/>
                    </a:cubicBezTo>
                    <a:cubicBezTo>
                      <a:pt x="1703180" y="670688"/>
                      <a:pt x="1683516" y="887188"/>
                      <a:pt x="1684734" y="1071414"/>
                    </a:cubicBezTo>
                    <a:cubicBezTo>
                      <a:pt x="1439320" y="1101808"/>
                      <a:pt x="1281557" y="1031014"/>
                      <a:pt x="1173698" y="1071414"/>
                    </a:cubicBezTo>
                    <a:cubicBezTo>
                      <a:pt x="1065839" y="1111814"/>
                      <a:pt x="814687" y="1063150"/>
                      <a:pt x="645815" y="1071414"/>
                    </a:cubicBezTo>
                    <a:cubicBezTo>
                      <a:pt x="476943" y="1079678"/>
                      <a:pt x="231704" y="1051715"/>
                      <a:pt x="0" y="1071414"/>
                    </a:cubicBezTo>
                    <a:cubicBezTo>
                      <a:pt x="-60104" y="854331"/>
                      <a:pt x="5262" y="763479"/>
                      <a:pt x="0" y="557135"/>
                    </a:cubicBezTo>
                    <a:cubicBezTo>
                      <a:pt x="-5262" y="350791"/>
                      <a:pt x="23497" y="164589"/>
                      <a:pt x="0" y="0"/>
                    </a:cubicBezTo>
                    <a:close/>
                  </a:path>
                  <a:path w="1684734" h="1071414" stroke="0" extrusionOk="0">
                    <a:moveTo>
                      <a:pt x="0" y="0"/>
                    </a:moveTo>
                    <a:cubicBezTo>
                      <a:pt x="253929" y="-5981"/>
                      <a:pt x="390960" y="35700"/>
                      <a:pt x="511036" y="0"/>
                    </a:cubicBezTo>
                    <a:cubicBezTo>
                      <a:pt x="631112" y="-35700"/>
                      <a:pt x="837495" y="16270"/>
                      <a:pt x="1022072" y="0"/>
                    </a:cubicBezTo>
                    <a:cubicBezTo>
                      <a:pt x="1206649" y="-16270"/>
                      <a:pt x="1505170" y="5942"/>
                      <a:pt x="1684734" y="0"/>
                    </a:cubicBezTo>
                    <a:cubicBezTo>
                      <a:pt x="1729272" y="163961"/>
                      <a:pt x="1677711" y="386691"/>
                      <a:pt x="1684734" y="524993"/>
                    </a:cubicBezTo>
                    <a:cubicBezTo>
                      <a:pt x="1691757" y="663295"/>
                      <a:pt x="1678215" y="836574"/>
                      <a:pt x="1684734" y="1071414"/>
                    </a:cubicBezTo>
                    <a:cubicBezTo>
                      <a:pt x="1476019" y="1129600"/>
                      <a:pt x="1272252" y="1017372"/>
                      <a:pt x="1140003" y="1071414"/>
                    </a:cubicBezTo>
                    <a:cubicBezTo>
                      <a:pt x="1007754" y="1125456"/>
                      <a:pt x="830127" y="1017183"/>
                      <a:pt x="628967" y="1071414"/>
                    </a:cubicBezTo>
                    <a:cubicBezTo>
                      <a:pt x="427807" y="1125645"/>
                      <a:pt x="159983" y="1018422"/>
                      <a:pt x="0" y="1071414"/>
                    </a:cubicBezTo>
                    <a:cubicBezTo>
                      <a:pt x="-27997" y="893205"/>
                      <a:pt x="48635" y="725375"/>
                      <a:pt x="0" y="567849"/>
                    </a:cubicBezTo>
                    <a:cubicBezTo>
                      <a:pt x="-48635" y="410324"/>
                      <a:pt x="37381" y="192212"/>
                      <a:pt x="0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xtLst>
                  <a:ext uri="{C807C97D-BFC1-408E-A445-0C87EB9F89A2}">
                    <ask:lineSketchStyleProps xmlns:ask="http://schemas.microsoft.com/office/drawing/2018/sketchyshapes" sd="191103886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4" name="Imagen 13" descr="Un reloj despertador&#10;&#10;Descripción generada automáticamente">
                <a:extLst>
                  <a:ext uri="{FF2B5EF4-FFF2-40B4-BE49-F238E27FC236}">
                    <a16:creationId xmlns:a16="http://schemas.microsoft.com/office/drawing/2014/main" id="{322B566A-BDEE-325C-7847-CF5A6F69A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199" b="5758"/>
              <a:stretch/>
            </p:blipFill>
            <p:spPr bwMode="auto">
              <a:xfrm>
                <a:off x="0" y="0"/>
                <a:ext cx="1674495" cy="986155"/>
              </a:xfrm>
              <a:custGeom>
                <a:avLst/>
                <a:gdLst>
                  <a:gd name="connsiteX0" fmla="*/ 0 w 1674495"/>
                  <a:gd name="connsiteY0" fmla="*/ 0 h 986155"/>
                  <a:gd name="connsiteX1" fmla="*/ 541420 w 1674495"/>
                  <a:gd name="connsiteY1" fmla="*/ 0 h 986155"/>
                  <a:gd name="connsiteX2" fmla="*/ 1133075 w 1674495"/>
                  <a:gd name="connsiteY2" fmla="*/ 0 h 986155"/>
                  <a:gd name="connsiteX3" fmla="*/ 1674495 w 1674495"/>
                  <a:gd name="connsiteY3" fmla="*/ 0 h 986155"/>
                  <a:gd name="connsiteX4" fmla="*/ 1674495 w 1674495"/>
                  <a:gd name="connsiteY4" fmla="*/ 473354 h 986155"/>
                  <a:gd name="connsiteX5" fmla="*/ 1674495 w 1674495"/>
                  <a:gd name="connsiteY5" fmla="*/ 986155 h 986155"/>
                  <a:gd name="connsiteX6" fmla="*/ 1133075 w 1674495"/>
                  <a:gd name="connsiteY6" fmla="*/ 986155 h 986155"/>
                  <a:gd name="connsiteX7" fmla="*/ 558165 w 1674495"/>
                  <a:gd name="connsiteY7" fmla="*/ 986155 h 986155"/>
                  <a:gd name="connsiteX8" fmla="*/ 0 w 1674495"/>
                  <a:gd name="connsiteY8" fmla="*/ 986155 h 986155"/>
                  <a:gd name="connsiteX9" fmla="*/ 0 w 1674495"/>
                  <a:gd name="connsiteY9" fmla="*/ 493078 h 986155"/>
                  <a:gd name="connsiteX10" fmla="*/ 0 w 1674495"/>
                  <a:gd name="connsiteY10" fmla="*/ 0 h 98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4495" h="986155" fill="none" extrusionOk="0">
                    <a:moveTo>
                      <a:pt x="0" y="0"/>
                    </a:moveTo>
                    <a:cubicBezTo>
                      <a:pt x="203069" y="-44270"/>
                      <a:pt x="286468" y="31662"/>
                      <a:pt x="541420" y="0"/>
                    </a:cubicBezTo>
                    <a:cubicBezTo>
                      <a:pt x="796372" y="-31662"/>
                      <a:pt x="1013212" y="21736"/>
                      <a:pt x="1133075" y="0"/>
                    </a:cubicBezTo>
                    <a:cubicBezTo>
                      <a:pt x="1252938" y="-21736"/>
                      <a:pt x="1481356" y="14168"/>
                      <a:pt x="1674495" y="0"/>
                    </a:cubicBezTo>
                    <a:cubicBezTo>
                      <a:pt x="1681832" y="122032"/>
                      <a:pt x="1621434" y="327176"/>
                      <a:pt x="1674495" y="473354"/>
                    </a:cubicBezTo>
                    <a:cubicBezTo>
                      <a:pt x="1727556" y="619532"/>
                      <a:pt x="1633577" y="860909"/>
                      <a:pt x="1674495" y="986155"/>
                    </a:cubicBezTo>
                    <a:cubicBezTo>
                      <a:pt x="1529630" y="993153"/>
                      <a:pt x="1350410" y="941810"/>
                      <a:pt x="1133075" y="986155"/>
                    </a:cubicBezTo>
                    <a:cubicBezTo>
                      <a:pt x="915740" y="1030500"/>
                      <a:pt x="843273" y="941166"/>
                      <a:pt x="558165" y="986155"/>
                    </a:cubicBezTo>
                    <a:cubicBezTo>
                      <a:pt x="273057" y="1031144"/>
                      <a:pt x="119830" y="945936"/>
                      <a:pt x="0" y="986155"/>
                    </a:cubicBezTo>
                    <a:cubicBezTo>
                      <a:pt x="-21097" y="833603"/>
                      <a:pt x="11330" y="641777"/>
                      <a:pt x="0" y="493078"/>
                    </a:cubicBezTo>
                    <a:cubicBezTo>
                      <a:pt x="-11330" y="344379"/>
                      <a:pt x="19713" y="168346"/>
                      <a:pt x="0" y="0"/>
                    </a:cubicBezTo>
                    <a:close/>
                  </a:path>
                  <a:path w="1674495" h="986155" stroke="0" extrusionOk="0">
                    <a:moveTo>
                      <a:pt x="0" y="0"/>
                    </a:moveTo>
                    <a:cubicBezTo>
                      <a:pt x="201397" y="-62169"/>
                      <a:pt x="470706" y="5614"/>
                      <a:pt x="591655" y="0"/>
                    </a:cubicBezTo>
                    <a:cubicBezTo>
                      <a:pt x="712604" y="-5614"/>
                      <a:pt x="846082" y="3072"/>
                      <a:pt x="1099585" y="0"/>
                    </a:cubicBezTo>
                    <a:cubicBezTo>
                      <a:pt x="1353088" y="-3072"/>
                      <a:pt x="1502134" y="23950"/>
                      <a:pt x="1674495" y="0"/>
                    </a:cubicBezTo>
                    <a:cubicBezTo>
                      <a:pt x="1727121" y="138105"/>
                      <a:pt x="1622198" y="275511"/>
                      <a:pt x="1674495" y="493078"/>
                    </a:cubicBezTo>
                    <a:cubicBezTo>
                      <a:pt x="1726792" y="710645"/>
                      <a:pt x="1632018" y="796026"/>
                      <a:pt x="1674495" y="986155"/>
                    </a:cubicBezTo>
                    <a:cubicBezTo>
                      <a:pt x="1418067" y="991667"/>
                      <a:pt x="1258275" y="945692"/>
                      <a:pt x="1116330" y="986155"/>
                    </a:cubicBezTo>
                    <a:cubicBezTo>
                      <a:pt x="974386" y="1026618"/>
                      <a:pt x="774900" y="985641"/>
                      <a:pt x="558165" y="986155"/>
                    </a:cubicBezTo>
                    <a:cubicBezTo>
                      <a:pt x="341431" y="986669"/>
                      <a:pt x="123836" y="958424"/>
                      <a:pt x="0" y="986155"/>
                    </a:cubicBezTo>
                    <a:cubicBezTo>
                      <a:pt x="-1561" y="803177"/>
                      <a:pt x="20516" y="745475"/>
                      <a:pt x="0" y="522662"/>
                    </a:cubicBezTo>
                    <a:cubicBezTo>
                      <a:pt x="-20516" y="299849"/>
                      <a:pt x="55303" y="213289"/>
                      <a:pt x="0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xtLst>
                  <a:ext uri="{C807C97D-BFC1-408E-A445-0C87EB9F89A2}">
                    <ask:lineSketchStyleProps xmlns:ask="http://schemas.microsoft.com/office/drawing/2018/sketchyshapes" sd="192382232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06747625-81E4-4233-57CE-110B4E5E36FF}"/>
                </a:ext>
              </a:extLst>
            </p:cNvPr>
            <p:cNvGrpSpPr/>
            <p:nvPr/>
          </p:nvGrpSpPr>
          <p:grpSpPr>
            <a:xfrm>
              <a:off x="5116512" y="1864043"/>
              <a:ext cx="1330960" cy="1747520"/>
              <a:chOff x="0" y="0"/>
              <a:chExt cx="1663065" cy="2185056"/>
            </a:xfrm>
          </p:grpSpPr>
          <p:pic>
            <p:nvPicPr>
              <p:cNvPr id="11" name="Imagen 10" descr="Un reloj despertador&#10;&#10;Descripción generada automáticamente con confianza media">
                <a:extLst>
                  <a:ext uri="{FF2B5EF4-FFF2-40B4-BE49-F238E27FC236}">
                    <a16:creationId xmlns:a16="http://schemas.microsoft.com/office/drawing/2014/main" id="{76214A09-7738-D409-F25D-D45FD94D5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88" t="45434" r="40559" b="16955"/>
              <a:stretch/>
            </p:blipFill>
            <p:spPr bwMode="auto">
              <a:xfrm>
                <a:off x="0" y="0"/>
                <a:ext cx="1663065" cy="986155"/>
              </a:xfrm>
              <a:custGeom>
                <a:avLst/>
                <a:gdLst>
                  <a:gd name="connsiteX0" fmla="*/ 0 w 1663065"/>
                  <a:gd name="connsiteY0" fmla="*/ 0 h 986155"/>
                  <a:gd name="connsiteX1" fmla="*/ 587616 w 1663065"/>
                  <a:gd name="connsiteY1" fmla="*/ 0 h 986155"/>
                  <a:gd name="connsiteX2" fmla="*/ 1158602 w 1663065"/>
                  <a:gd name="connsiteY2" fmla="*/ 0 h 986155"/>
                  <a:gd name="connsiteX3" fmla="*/ 1663065 w 1663065"/>
                  <a:gd name="connsiteY3" fmla="*/ 0 h 986155"/>
                  <a:gd name="connsiteX4" fmla="*/ 1663065 w 1663065"/>
                  <a:gd name="connsiteY4" fmla="*/ 463493 h 986155"/>
                  <a:gd name="connsiteX5" fmla="*/ 1663065 w 1663065"/>
                  <a:gd name="connsiteY5" fmla="*/ 986155 h 986155"/>
                  <a:gd name="connsiteX6" fmla="*/ 1158602 w 1663065"/>
                  <a:gd name="connsiteY6" fmla="*/ 986155 h 986155"/>
                  <a:gd name="connsiteX7" fmla="*/ 620878 w 1663065"/>
                  <a:gd name="connsiteY7" fmla="*/ 986155 h 986155"/>
                  <a:gd name="connsiteX8" fmla="*/ 0 w 1663065"/>
                  <a:gd name="connsiteY8" fmla="*/ 986155 h 986155"/>
                  <a:gd name="connsiteX9" fmla="*/ 0 w 1663065"/>
                  <a:gd name="connsiteY9" fmla="*/ 483216 h 986155"/>
                  <a:gd name="connsiteX10" fmla="*/ 0 w 1663065"/>
                  <a:gd name="connsiteY10" fmla="*/ 0 h 98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3065" h="986155" fill="none" extrusionOk="0">
                    <a:moveTo>
                      <a:pt x="0" y="0"/>
                    </a:moveTo>
                    <a:cubicBezTo>
                      <a:pt x="287669" y="-22692"/>
                      <a:pt x="444298" y="7395"/>
                      <a:pt x="587616" y="0"/>
                    </a:cubicBezTo>
                    <a:cubicBezTo>
                      <a:pt x="730934" y="-7395"/>
                      <a:pt x="943542" y="65516"/>
                      <a:pt x="1158602" y="0"/>
                    </a:cubicBezTo>
                    <a:cubicBezTo>
                      <a:pt x="1373662" y="-65516"/>
                      <a:pt x="1428850" y="20898"/>
                      <a:pt x="1663065" y="0"/>
                    </a:cubicBezTo>
                    <a:cubicBezTo>
                      <a:pt x="1708134" y="174576"/>
                      <a:pt x="1658540" y="362918"/>
                      <a:pt x="1663065" y="463493"/>
                    </a:cubicBezTo>
                    <a:cubicBezTo>
                      <a:pt x="1667590" y="564068"/>
                      <a:pt x="1622688" y="768057"/>
                      <a:pt x="1663065" y="986155"/>
                    </a:cubicBezTo>
                    <a:cubicBezTo>
                      <a:pt x="1470246" y="993524"/>
                      <a:pt x="1363576" y="933146"/>
                      <a:pt x="1158602" y="986155"/>
                    </a:cubicBezTo>
                    <a:cubicBezTo>
                      <a:pt x="953628" y="1039164"/>
                      <a:pt x="854983" y="980374"/>
                      <a:pt x="620878" y="986155"/>
                    </a:cubicBezTo>
                    <a:cubicBezTo>
                      <a:pt x="386773" y="991936"/>
                      <a:pt x="237498" y="943672"/>
                      <a:pt x="0" y="986155"/>
                    </a:cubicBezTo>
                    <a:cubicBezTo>
                      <a:pt x="-5146" y="784347"/>
                      <a:pt x="21739" y="684461"/>
                      <a:pt x="0" y="483216"/>
                    </a:cubicBezTo>
                    <a:cubicBezTo>
                      <a:pt x="-21739" y="281971"/>
                      <a:pt x="16302" y="127049"/>
                      <a:pt x="0" y="0"/>
                    </a:cubicBezTo>
                    <a:close/>
                  </a:path>
                  <a:path w="1663065" h="986155" stroke="0" extrusionOk="0">
                    <a:moveTo>
                      <a:pt x="0" y="0"/>
                    </a:moveTo>
                    <a:cubicBezTo>
                      <a:pt x="171756" y="-25948"/>
                      <a:pt x="438121" y="41631"/>
                      <a:pt x="554355" y="0"/>
                    </a:cubicBezTo>
                    <a:cubicBezTo>
                      <a:pt x="670590" y="-41631"/>
                      <a:pt x="882429" y="60199"/>
                      <a:pt x="1058818" y="0"/>
                    </a:cubicBezTo>
                    <a:cubicBezTo>
                      <a:pt x="1235207" y="-60199"/>
                      <a:pt x="1415663" y="23694"/>
                      <a:pt x="1663065" y="0"/>
                    </a:cubicBezTo>
                    <a:cubicBezTo>
                      <a:pt x="1682091" y="218674"/>
                      <a:pt x="1612981" y="336761"/>
                      <a:pt x="1663065" y="493078"/>
                    </a:cubicBezTo>
                    <a:cubicBezTo>
                      <a:pt x="1713149" y="649395"/>
                      <a:pt x="1656543" y="875074"/>
                      <a:pt x="1663065" y="986155"/>
                    </a:cubicBezTo>
                    <a:cubicBezTo>
                      <a:pt x="1462815" y="1008334"/>
                      <a:pt x="1273848" y="934322"/>
                      <a:pt x="1158602" y="986155"/>
                    </a:cubicBezTo>
                    <a:cubicBezTo>
                      <a:pt x="1043356" y="1037988"/>
                      <a:pt x="786403" y="968239"/>
                      <a:pt x="620878" y="986155"/>
                    </a:cubicBezTo>
                    <a:cubicBezTo>
                      <a:pt x="455353" y="1004071"/>
                      <a:pt x="280466" y="918305"/>
                      <a:pt x="0" y="986155"/>
                    </a:cubicBezTo>
                    <a:cubicBezTo>
                      <a:pt x="-54412" y="857968"/>
                      <a:pt x="44110" y="643267"/>
                      <a:pt x="0" y="502939"/>
                    </a:cubicBezTo>
                    <a:cubicBezTo>
                      <a:pt x="-44110" y="362611"/>
                      <a:pt x="44472" y="163875"/>
                      <a:pt x="0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6000"/>
                        <a:lumOff val="94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xtLst>
                  <a:ext uri="{C807C97D-BFC1-408E-A445-0C87EB9F89A2}">
                    <ask:lineSketchStyleProps xmlns:ask="http://schemas.microsoft.com/office/drawing/2018/sketchyshapes" sd="373667371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2" name="Imagen 11" descr="Un reloj despertador&#10;&#10;Descripción generada automáticamente con confianza media">
                <a:extLst>
                  <a:ext uri="{FF2B5EF4-FFF2-40B4-BE49-F238E27FC236}">
                    <a16:creationId xmlns:a16="http://schemas.microsoft.com/office/drawing/2014/main" id="{D1C5306F-E890-7ADA-6A0B-12787AEA0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63" t="9328" r="45271" b="75021"/>
              <a:stretch/>
            </p:blipFill>
            <p:spPr bwMode="auto">
              <a:xfrm>
                <a:off x="17672" y="1142227"/>
                <a:ext cx="1622999" cy="1042829"/>
              </a:xfrm>
              <a:custGeom>
                <a:avLst/>
                <a:gdLst>
                  <a:gd name="connsiteX0" fmla="*/ 0 w 1622999"/>
                  <a:gd name="connsiteY0" fmla="*/ 0 h 1042829"/>
                  <a:gd name="connsiteX1" fmla="*/ 573460 w 1622999"/>
                  <a:gd name="connsiteY1" fmla="*/ 0 h 1042829"/>
                  <a:gd name="connsiteX2" fmla="*/ 1065769 w 1622999"/>
                  <a:gd name="connsiteY2" fmla="*/ 0 h 1042829"/>
                  <a:gd name="connsiteX3" fmla="*/ 1622999 w 1622999"/>
                  <a:gd name="connsiteY3" fmla="*/ 0 h 1042829"/>
                  <a:gd name="connsiteX4" fmla="*/ 1622999 w 1622999"/>
                  <a:gd name="connsiteY4" fmla="*/ 490130 h 1042829"/>
                  <a:gd name="connsiteX5" fmla="*/ 1622999 w 1622999"/>
                  <a:gd name="connsiteY5" fmla="*/ 1042829 h 1042829"/>
                  <a:gd name="connsiteX6" fmla="*/ 1114459 w 1622999"/>
                  <a:gd name="connsiteY6" fmla="*/ 1042829 h 1042829"/>
                  <a:gd name="connsiteX7" fmla="*/ 605920 w 1622999"/>
                  <a:gd name="connsiteY7" fmla="*/ 1042829 h 1042829"/>
                  <a:gd name="connsiteX8" fmla="*/ 0 w 1622999"/>
                  <a:gd name="connsiteY8" fmla="*/ 1042829 h 1042829"/>
                  <a:gd name="connsiteX9" fmla="*/ 0 w 1622999"/>
                  <a:gd name="connsiteY9" fmla="*/ 500558 h 1042829"/>
                  <a:gd name="connsiteX10" fmla="*/ 0 w 1622999"/>
                  <a:gd name="connsiteY10" fmla="*/ 0 h 104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22999" h="1042829" fill="none" extrusionOk="0">
                    <a:moveTo>
                      <a:pt x="0" y="0"/>
                    </a:moveTo>
                    <a:cubicBezTo>
                      <a:pt x="237084" y="-61835"/>
                      <a:pt x="397333" y="49338"/>
                      <a:pt x="573460" y="0"/>
                    </a:cubicBezTo>
                    <a:cubicBezTo>
                      <a:pt x="749587" y="-49338"/>
                      <a:pt x="904374" y="20608"/>
                      <a:pt x="1065769" y="0"/>
                    </a:cubicBezTo>
                    <a:cubicBezTo>
                      <a:pt x="1227164" y="-20608"/>
                      <a:pt x="1475114" y="11060"/>
                      <a:pt x="1622999" y="0"/>
                    </a:cubicBezTo>
                    <a:cubicBezTo>
                      <a:pt x="1623153" y="114732"/>
                      <a:pt x="1579095" y="288305"/>
                      <a:pt x="1622999" y="490130"/>
                    </a:cubicBezTo>
                    <a:cubicBezTo>
                      <a:pt x="1666903" y="691955"/>
                      <a:pt x="1563907" y="916016"/>
                      <a:pt x="1622999" y="1042829"/>
                    </a:cubicBezTo>
                    <a:cubicBezTo>
                      <a:pt x="1460421" y="1047246"/>
                      <a:pt x="1314968" y="1018719"/>
                      <a:pt x="1114459" y="1042829"/>
                    </a:cubicBezTo>
                    <a:cubicBezTo>
                      <a:pt x="913950" y="1066939"/>
                      <a:pt x="801730" y="989972"/>
                      <a:pt x="605920" y="1042829"/>
                    </a:cubicBezTo>
                    <a:cubicBezTo>
                      <a:pt x="410110" y="1095686"/>
                      <a:pt x="187130" y="1006838"/>
                      <a:pt x="0" y="1042829"/>
                    </a:cubicBezTo>
                    <a:cubicBezTo>
                      <a:pt x="-55564" y="783389"/>
                      <a:pt x="26371" y="738446"/>
                      <a:pt x="0" y="500558"/>
                    </a:cubicBezTo>
                    <a:cubicBezTo>
                      <a:pt x="-26371" y="262670"/>
                      <a:pt x="21475" y="165129"/>
                      <a:pt x="0" y="0"/>
                    </a:cubicBezTo>
                    <a:close/>
                  </a:path>
                  <a:path w="1622999" h="1042829" stroke="0" extrusionOk="0">
                    <a:moveTo>
                      <a:pt x="0" y="0"/>
                    </a:moveTo>
                    <a:cubicBezTo>
                      <a:pt x="118725" y="-23844"/>
                      <a:pt x="393209" y="60748"/>
                      <a:pt x="541000" y="0"/>
                    </a:cubicBezTo>
                    <a:cubicBezTo>
                      <a:pt x="688791" y="-60748"/>
                      <a:pt x="907297" y="62301"/>
                      <a:pt x="1114459" y="0"/>
                    </a:cubicBezTo>
                    <a:cubicBezTo>
                      <a:pt x="1321621" y="-62301"/>
                      <a:pt x="1489713" y="107"/>
                      <a:pt x="1622999" y="0"/>
                    </a:cubicBezTo>
                    <a:cubicBezTo>
                      <a:pt x="1648490" y="197201"/>
                      <a:pt x="1607134" y="344918"/>
                      <a:pt x="1622999" y="542271"/>
                    </a:cubicBezTo>
                    <a:cubicBezTo>
                      <a:pt x="1638864" y="739624"/>
                      <a:pt x="1576832" y="816344"/>
                      <a:pt x="1622999" y="1042829"/>
                    </a:cubicBezTo>
                    <a:cubicBezTo>
                      <a:pt x="1508216" y="1103399"/>
                      <a:pt x="1352434" y="1017628"/>
                      <a:pt x="1081999" y="1042829"/>
                    </a:cubicBezTo>
                    <a:cubicBezTo>
                      <a:pt x="811564" y="1068030"/>
                      <a:pt x="703012" y="988842"/>
                      <a:pt x="541000" y="1042829"/>
                    </a:cubicBezTo>
                    <a:cubicBezTo>
                      <a:pt x="378988" y="1096816"/>
                      <a:pt x="170784" y="995509"/>
                      <a:pt x="0" y="1042829"/>
                    </a:cubicBezTo>
                    <a:cubicBezTo>
                      <a:pt x="-29360" y="818179"/>
                      <a:pt x="44014" y="759038"/>
                      <a:pt x="0" y="542271"/>
                    </a:cubicBezTo>
                    <a:cubicBezTo>
                      <a:pt x="-44014" y="325504"/>
                      <a:pt x="7332" y="211435"/>
                      <a:pt x="0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6000"/>
                        <a:lumOff val="94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xtLst>
                  <a:ext uri="{C807C97D-BFC1-408E-A445-0C87EB9F89A2}">
                    <ask:lineSketchStyleProps xmlns:ask="http://schemas.microsoft.com/office/drawing/2018/sketchyshapes" sd="85898789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 descr="Imagen de la pantalla de un celular&#10;&#10;Descripción generada automáticamente con confianza baja">
              <a:extLst>
                <a:ext uri="{FF2B5EF4-FFF2-40B4-BE49-F238E27FC236}">
                  <a16:creationId xmlns:a16="http://schemas.microsoft.com/office/drawing/2014/main" id="{4BFB9439-35D1-583A-A2C6-D756B9323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404" b="73393" l="25385" r="74462">
                          <a14:foregroundMark x1="36620" y1="34813" x2="50827" y2="33049"/>
                          <a14:foregroundMark x1="29761" y1="29961" x2="29761" y2="29961"/>
                          <a14:foregroundMark x1="32701" y1="29631" x2="32701" y2="29631"/>
                          <a14:foregroundMark x1="37844" y1="28969" x2="37844" y2="28969"/>
                          <a14:foregroundMark x1="37844" y1="28749" x2="37844" y2="28749"/>
                          <a14:foregroundMark x1="69688" y1="37679" x2="72627" y2="47822"/>
                          <a14:foregroundMark x1="65034" y1="70645" x2="33680" y2="68991"/>
                          <a14:foregroundMark x1="29761" y1="71196" x2="32945" y2="72299"/>
                          <a14:foregroundMark x1="25352" y1="65353" x2="29639" y2="57552"/>
                          <a14:foregroundMark x1="29639" y1="57552" x2="26332" y2="50799"/>
                          <a14:foregroundMark x1="25842" y1="47381" x2="25842" y2="47381"/>
                          <a14:foregroundMark x1="27067" y1="41538" x2="27067" y2="41538"/>
                          <a14:foregroundMark x1="27557" y1="37018" x2="27557" y2="37018"/>
                          <a14:foregroundMark x1="28047" y1="35474" x2="28047" y2="35474"/>
                          <a14:foregroundMark x1="28047" y1="37128" x2="27495" y2="69294"/>
                          <a14:foregroundMark x1="27495" y1="69294" x2="34415" y2="71527"/>
                          <a14:foregroundMark x1="27385" y1="34554" x2="30462" y2="32343"/>
                          <a14:foregroundMark x1="35538" y1="28887" x2="28308" y2="33241"/>
                          <a14:foregroundMark x1="59385" y1="28404" x2="39692" y2="28956"/>
                          <a14:foregroundMark x1="61692" y1="28749" x2="72769" y2="34623"/>
                          <a14:foregroundMark x1="68462" y1="28473" x2="71231" y2="30131"/>
                          <a14:foregroundMark x1="71385" y1="30200" x2="73385" y2="39461"/>
                          <a14:foregroundMark x1="73385" y1="39461" x2="73077" y2="39945"/>
                          <a14:foregroundMark x1="61231" y1="43815" x2="66154" y2="43193"/>
                          <a14:foregroundMark x1="44923" y1="41465" x2="42308" y2="41465"/>
                          <a14:foregroundMark x1="39385" y1="41603" x2="40000" y2="41327"/>
                          <a14:foregroundMark x1="40000" y1="40843" x2="44462" y2="42087"/>
                          <a14:foregroundMark x1="59538" y1="59088" x2="65846" y2="58950"/>
                          <a14:foregroundMark x1="73077" y1="39461" x2="73385" y2="48030"/>
                          <a14:foregroundMark x1="74000" y1="48652" x2="73385" y2="68141"/>
                          <a14:foregroundMark x1="73385" y1="68141" x2="54154" y2="72149"/>
                          <a14:foregroundMark x1="54154" y1="72149" x2="49846" y2="72149"/>
                          <a14:foregroundMark x1="62615" y1="72287" x2="72308" y2="69454"/>
                          <a14:foregroundMark x1="74308" y1="66897" x2="66308" y2="72080"/>
                          <a14:foregroundMark x1="65692" y1="71873" x2="73692" y2="70422"/>
                          <a14:foregroundMark x1="74615" y1="68694" x2="74615" y2="65308"/>
                          <a14:foregroundMark x1="74615" y1="64478" x2="73385" y2="61368"/>
                          <a14:foregroundMark x1="50462" y1="72979" x2="56615" y2="72149"/>
                          <a14:foregroundMark x1="58154" y1="72218" x2="60615" y2="72218"/>
                          <a14:foregroundMark x1="59538" y1="72840" x2="58615" y2="71596"/>
                          <a14:foregroundMark x1="58615" y1="73393" x2="58308" y2="71320"/>
                          <a14:foregroundMark x1="74154" y1="56945" x2="74154" y2="56945"/>
                          <a14:backgroundMark x1="69688" y1="24669" x2="81323" y2="30733"/>
                          <a14:backgroundMark x1="81323" y1="30733" x2="82425" y2="75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3" t="27183" r="22551" b="26267"/>
            <a:stretch/>
          </p:blipFill>
          <p:spPr bwMode="auto">
            <a:xfrm>
              <a:off x="3572827" y="1690688"/>
              <a:ext cx="1117600" cy="2117090"/>
            </a:xfrm>
            <a:custGeom>
              <a:avLst/>
              <a:gdLst>
                <a:gd name="connsiteX0" fmla="*/ 0 w 1117600"/>
                <a:gd name="connsiteY0" fmla="*/ 0 h 2117482"/>
                <a:gd name="connsiteX1" fmla="*/ 558800 w 1117600"/>
                <a:gd name="connsiteY1" fmla="*/ 0 h 2117482"/>
                <a:gd name="connsiteX2" fmla="*/ 1117600 w 1117600"/>
                <a:gd name="connsiteY2" fmla="*/ 0 h 2117482"/>
                <a:gd name="connsiteX3" fmla="*/ 1117600 w 1117600"/>
                <a:gd name="connsiteY3" fmla="*/ 465846 h 2117482"/>
                <a:gd name="connsiteX4" fmla="*/ 1117600 w 1117600"/>
                <a:gd name="connsiteY4" fmla="*/ 974042 h 2117482"/>
                <a:gd name="connsiteX5" fmla="*/ 1117600 w 1117600"/>
                <a:gd name="connsiteY5" fmla="*/ 1524587 h 2117482"/>
                <a:gd name="connsiteX6" fmla="*/ 1117600 w 1117600"/>
                <a:gd name="connsiteY6" fmla="*/ 2117482 h 2117482"/>
                <a:gd name="connsiteX7" fmla="*/ 581152 w 1117600"/>
                <a:gd name="connsiteY7" fmla="*/ 2117482 h 2117482"/>
                <a:gd name="connsiteX8" fmla="*/ 0 w 1117600"/>
                <a:gd name="connsiteY8" fmla="*/ 2117482 h 2117482"/>
                <a:gd name="connsiteX9" fmla="*/ 0 w 1117600"/>
                <a:gd name="connsiteY9" fmla="*/ 1566937 h 2117482"/>
                <a:gd name="connsiteX10" fmla="*/ 0 w 1117600"/>
                <a:gd name="connsiteY10" fmla="*/ 1101091 h 2117482"/>
                <a:gd name="connsiteX11" fmla="*/ 0 w 1117600"/>
                <a:gd name="connsiteY11" fmla="*/ 550545 h 2117482"/>
                <a:gd name="connsiteX12" fmla="*/ 0 w 1117600"/>
                <a:gd name="connsiteY12" fmla="*/ 0 h 21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7600" h="2117482" fill="none" extrusionOk="0">
                  <a:moveTo>
                    <a:pt x="0" y="0"/>
                  </a:moveTo>
                  <a:cubicBezTo>
                    <a:pt x="204285" y="-21801"/>
                    <a:pt x="439222" y="15435"/>
                    <a:pt x="558800" y="0"/>
                  </a:cubicBezTo>
                  <a:cubicBezTo>
                    <a:pt x="678378" y="-15435"/>
                    <a:pt x="952639" y="8224"/>
                    <a:pt x="1117600" y="0"/>
                  </a:cubicBezTo>
                  <a:cubicBezTo>
                    <a:pt x="1141925" y="148355"/>
                    <a:pt x="1098799" y="352331"/>
                    <a:pt x="1117600" y="465846"/>
                  </a:cubicBezTo>
                  <a:cubicBezTo>
                    <a:pt x="1136401" y="579361"/>
                    <a:pt x="1092023" y="762256"/>
                    <a:pt x="1117600" y="974042"/>
                  </a:cubicBezTo>
                  <a:cubicBezTo>
                    <a:pt x="1143177" y="1185828"/>
                    <a:pt x="1105017" y="1398193"/>
                    <a:pt x="1117600" y="1524587"/>
                  </a:cubicBezTo>
                  <a:cubicBezTo>
                    <a:pt x="1130183" y="1650981"/>
                    <a:pt x="1104535" y="1921825"/>
                    <a:pt x="1117600" y="2117482"/>
                  </a:cubicBezTo>
                  <a:cubicBezTo>
                    <a:pt x="875354" y="2135743"/>
                    <a:pt x="808303" y="2067033"/>
                    <a:pt x="581152" y="2117482"/>
                  </a:cubicBezTo>
                  <a:cubicBezTo>
                    <a:pt x="354001" y="2167931"/>
                    <a:pt x="142122" y="2048065"/>
                    <a:pt x="0" y="2117482"/>
                  </a:cubicBezTo>
                  <a:cubicBezTo>
                    <a:pt x="-21865" y="1924359"/>
                    <a:pt x="61010" y="1722519"/>
                    <a:pt x="0" y="1566937"/>
                  </a:cubicBezTo>
                  <a:cubicBezTo>
                    <a:pt x="-61010" y="1411356"/>
                    <a:pt x="14288" y="1313919"/>
                    <a:pt x="0" y="1101091"/>
                  </a:cubicBezTo>
                  <a:cubicBezTo>
                    <a:pt x="-14288" y="888263"/>
                    <a:pt x="13790" y="670219"/>
                    <a:pt x="0" y="550545"/>
                  </a:cubicBezTo>
                  <a:cubicBezTo>
                    <a:pt x="-13790" y="430871"/>
                    <a:pt x="4922" y="270466"/>
                    <a:pt x="0" y="0"/>
                  </a:cubicBezTo>
                  <a:close/>
                </a:path>
                <a:path w="1117600" h="2117482" stroke="0" extrusionOk="0">
                  <a:moveTo>
                    <a:pt x="0" y="0"/>
                  </a:moveTo>
                  <a:cubicBezTo>
                    <a:pt x="224631" y="-57690"/>
                    <a:pt x="294442" y="53237"/>
                    <a:pt x="569976" y="0"/>
                  </a:cubicBezTo>
                  <a:cubicBezTo>
                    <a:pt x="845510" y="-53237"/>
                    <a:pt x="939984" y="64159"/>
                    <a:pt x="1117600" y="0"/>
                  </a:cubicBezTo>
                  <a:cubicBezTo>
                    <a:pt x="1121653" y="135213"/>
                    <a:pt x="1093513" y="277032"/>
                    <a:pt x="1117600" y="529371"/>
                  </a:cubicBezTo>
                  <a:cubicBezTo>
                    <a:pt x="1141687" y="781710"/>
                    <a:pt x="1103794" y="923413"/>
                    <a:pt x="1117600" y="1079916"/>
                  </a:cubicBezTo>
                  <a:cubicBezTo>
                    <a:pt x="1131406" y="1236419"/>
                    <a:pt x="1113376" y="1460304"/>
                    <a:pt x="1117600" y="1630461"/>
                  </a:cubicBezTo>
                  <a:cubicBezTo>
                    <a:pt x="1121824" y="1800618"/>
                    <a:pt x="1116457" y="1931133"/>
                    <a:pt x="1117600" y="2117482"/>
                  </a:cubicBezTo>
                  <a:cubicBezTo>
                    <a:pt x="997950" y="2181060"/>
                    <a:pt x="830884" y="2084628"/>
                    <a:pt x="569976" y="2117482"/>
                  </a:cubicBezTo>
                  <a:cubicBezTo>
                    <a:pt x="309068" y="2150336"/>
                    <a:pt x="136088" y="2079918"/>
                    <a:pt x="0" y="2117482"/>
                  </a:cubicBezTo>
                  <a:cubicBezTo>
                    <a:pt x="-7448" y="1996718"/>
                    <a:pt x="17007" y="1857016"/>
                    <a:pt x="0" y="1609286"/>
                  </a:cubicBezTo>
                  <a:cubicBezTo>
                    <a:pt x="-17007" y="1361556"/>
                    <a:pt x="28837" y="1329733"/>
                    <a:pt x="0" y="1101091"/>
                  </a:cubicBezTo>
                  <a:cubicBezTo>
                    <a:pt x="-28837" y="872450"/>
                    <a:pt x="7720" y="756223"/>
                    <a:pt x="0" y="592895"/>
                  </a:cubicBezTo>
                  <a:cubicBezTo>
                    <a:pt x="-7720" y="429567"/>
                    <a:pt x="41509" y="133769"/>
                    <a:pt x="0" y="0"/>
                  </a:cubicBez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E223BCC7-DB2C-F688-5D2E-EA72F563DE0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3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E4CC3-4231-FF59-F9BC-8EB0E025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Diseño e implementación de un prototipo IoT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F76009-8767-F825-415E-1EAEAF8C3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Hardware </a:t>
            </a:r>
          </a:p>
          <a:p>
            <a:pPr lvl="1"/>
            <a:r>
              <a:rPr lang="es-CL" dirty="0"/>
              <a:t>Estructura (Diagrama)</a:t>
            </a:r>
          </a:p>
          <a:p>
            <a:pPr lvl="1"/>
            <a:r>
              <a:rPr lang="es-CL" dirty="0"/>
              <a:t>Módulos y componentes</a:t>
            </a:r>
          </a:p>
          <a:p>
            <a:pPr lvl="1"/>
            <a:r>
              <a:rPr lang="es-CL" dirty="0"/>
              <a:t>Firmware</a:t>
            </a:r>
          </a:p>
          <a:p>
            <a:pPr lvl="1"/>
            <a:r>
              <a:rPr lang="es-CL" dirty="0"/>
              <a:t>Programación del microcontrolador</a:t>
            </a:r>
          </a:p>
          <a:p>
            <a:r>
              <a:rPr lang="es-CL" dirty="0"/>
              <a:t>Telecomunicaciones </a:t>
            </a:r>
          </a:p>
          <a:p>
            <a:pPr lvl="1"/>
            <a:r>
              <a:rPr lang="es-CL" dirty="0"/>
              <a:t>Red SigFox</a:t>
            </a:r>
          </a:p>
          <a:p>
            <a:r>
              <a:rPr lang="es-CL" dirty="0"/>
              <a:t>Plataforma IoT</a:t>
            </a:r>
          </a:p>
          <a:p>
            <a:pPr lvl="1"/>
            <a:r>
              <a:rPr lang="es-CL" dirty="0"/>
              <a:t>Ubidots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7475B9-755B-F105-BEC0-7E47E469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94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7E493-30CF-4DCE-5B6B-5C1BE5FE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Conclusiones y 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0EEA82-B12C-62A7-B5CE-D26A79968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Envío de datos a Internet de forma simple.</a:t>
            </a:r>
          </a:p>
          <a:p>
            <a:r>
              <a:rPr lang="es-CL" dirty="0"/>
              <a:t>Gran abanico de soluciones IoT.</a:t>
            </a:r>
          </a:p>
          <a:p>
            <a:r>
              <a:rPr lang="es-CL" dirty="0"/>
              <a:t>Uso de ráfagas de mensajes</a:t>
            </a:r>
          </a:p>
          <a:p>
            <a:r>
              <a:rPr lang="es-CL" dirty="0"/>
              <a:t>Otras alternativas en caso de uso domótico o presupuesto limitado.</a:t>
            </a:r>
          </a:p>
          <a:p>
            <a:r>
              <a:rPr lang="es-CL" dirty="0"/>
              <a:t>Integración con otras tecnologías</a:t>
            </a:r>
          </a:p>
          <a:p>
            <a:endParaRPr lang="es-CL" dirty="0"/>
          </a:p>
          <a:p>
            <a:r>
              <a:rPr lang="es-CL" dirty="0"/>
              <a:t>Buzzer, Alerta de descarga batería, monitorear salida de cargador 5V</a:t>
            </a:r>
          </a:p>
          <a:p>
            <a:r>
              <a:rPr lang="es-CL" dirty="0"/>
              <a:t>Testear transmisión real con analizador de espectro.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789AB78-3780-A01A-8874-7B62C9F838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997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1385A-6720-369A-F1E8-BC381B0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Demostración</a:t>
            </a:r>
          </a:p>
        </p:txBody>
      </p:sp>
      <p:pic>
        <p:nvPicPr>
          <p:cNvPr id="5" name="Marcador de contenido 4" descr="Imagen que contiene interior, pequeño, tabla, artículos&#10;&#10;Descripción generada automáticamente">
            <a:extLst>
              <a:ext uri="{FF2B5EF4-FFF2-40B4-BE49-F238E27FC236}">
                <a16:creationId xmlns:a16="http://schemas.microsoft.com/office/drawing/2014/main" id="{395BC3E2-2C79-14DF-F294-0BE4DB23A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34" y="1599483"/>
            <a:ext cx="2642171" cy="43513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6A6F60E-2522-B27D-3E61-6F2E7B77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449" y="2504672"/>
            <a:ext cx="6324351" cy="266709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2110BC5-A537-E5A0-FA48-BA56880E8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4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29495-CB4A-0238-AE8B-2CBE0F1B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Muchas Gracias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2E51660-665C-C3FB-168F-16421E3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8306" y="4795292"/>
            <a:ext cx="2135388" cy="9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3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6646E4EE-5D7C-05BF-B961-AC9700D13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689760"/>
            <a:ext cx="11013440" cy="5478481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6C06C93E-74F0-076D-A3E1-AB2500CE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72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1642</Words>
  <Application>Microsoft Office PowerPoint</Application>
  <PresentationFormat>Panorámica</PresentationFormat>
  <Paragraphs>1172</Paragraphs>
  <Slides>82</Slides>
  <Notes>0</Notes>
  <HiddenSlides>45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Tema de Office</vt:lpstr>
      <vt:lpstr>Presentación de PowerPoint</vt:lpstr>
      <vt:lpstr>Contenidos</vt:lpstr>
      <vt:lpstr>Internet de las cosas – IoT</vt:lpstr>
      <vt:lpstr>Principios y fundamentos</vt:lpstr>
      <vt:lpstr>Objetos conectados a internet</vt:lpstr>
      <vt:lpstr>Alcances y limitaciones</vt:lpstr>
      <vt:lpstr>Partes Fundamentales</vt:lpstr>
      <vt:lpstr>Diseño e implementación de un prototipo IoT</vt:lpstr>
      <vt:lpstr>Presentación de PowerPoint</vt:lpstr>
      <vt:lpstr>Hardware - Estructura (Diagrama)</vt:lpstr>
      <vt:lpstr>Hardware - Módulos y componentes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Hardware - Firmware</vt:lpstr>
      <vt:lpstr>Hardware - Firmware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Hardware - Programación del microcontrolador</vt:lpstr>
      <vt:lpstr>Presentación de PowerPoint</vt:lpstr>
      <vt:lpstr>Presentación de PowerPoint</vt:lpstr>
      <vt:lpstr>Presentación de PowerPoint</vt:lpstr>
      <vt:lpstr>Presentación de PowerPoint</vt:lpstr>
      <vt:lpstr>Telecomunicaciones - Red SigFox</vt:lpstr>
      <vt:lpstr>Telecomunicaciones - Red SigFox</vt:lpstr>
      <vt:lpstr>Telecomunicaciones - Red SigFox</vt:lpstr>
      <vt:lpstr>Telecomunicaciones - Red SigFox</vt:lpstr>
      <vt:lpstr>Telecomunicaciones - Red SigFox</vt:lpstr>
      <vt:lpstr>Plataforma IoT - Ubidots</vt:lpstr>
      <vt:lpstr>Plataforma IoT - Ubidots</vt:lpstr>
      <vt:lpstr>Plataforma IoT - Ubidots</vt:lpstr>
      <vt:lpstr>Plataforma IoT - Ubidots</vt:lpstr>
      <vt:lpstr>Resultados - Fallas programadas febrero</vt:lpstr>
      <vt:lpstr>Resultados - Fallas programadas marzo</vt:lpstr>
      <vt:lpstr>Resultados - Gráficos febrero</vt:lpstr>
      <vt:lpstr>Resultados - Gráficos febrero</vt:lpstr>
      <vt:lpstr>Resultados - Gráficos febrero</vt:lpstr>
      <vt:lpstr>Resultados - Gráficos febrero</vt:lpstr>
      <vt:lpstr>Resultados - Gráficos marzo</vt:lpstr>
      <vt:lpstr>Resultados - Gráficos marzo</vt:lpstr>
      <vt:lpstr>Resultados - Gráficos marzo</vt:lpstr>
      <vt:lpstr>Resultados - Gráficos marzo</vt:lpstr>
      <vt:lpstr>Resultados - Tabla de errores en voltajes</vt:lpstr>
      <vt:lpstr>Conclusiones y recomendaciones</vt:lpstr>
      <vt:lpstr>Demostración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Eduardo Arriagada Martinez</dc:creator>
  <cp:lastModifiedBy>Victor Eduardo Arriagada Martinez</cp:lastModifiedBy>
  <cp:revision>11</cp:revision>
  <dcterms:created xsi:type="dcterms:W3CDTF">2022-12-10T05:16:35Z</dcterms:created>
  <dcterms:modified xsi:type="dcterms:W3CDTF">2022-12-12T00:46:39Z</dcterms:modified>
</cp:coreProperties>
</file>